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70" r:id="rId4"/>
    <p:sldId id="271" r:id="rId5"/>
    <p:sldId id="258" r:id="rId6"/>
    <p:sldId id="259" r:id="rId7"/>
    <p:sldId id="272" r:id="rId8"/>
    <p:sldId id="263" r:id="rId9"/>
    <p:sldId id="262" r:id="rId10"/>
    <p:sldId id="264" r:id="rId11"/>
    <p:sldId id="266" r:id="rId12"/>
    <p:sldId id="265" r:id="rId13"/>
    <p:sldId id="274" r:id="rId14"/>
    <p:sldId id="273" r:id="rId15"/>
    <p:sldId id="275" r:id="rId16"/>
    <p:sldId id="276" r:id="rId17"/>
    <p:sldId id="277" r:id="rId18"/>
    <p:sldId id="267" r:id="rId19"/>
    <p:sldId id="278" r:id="rId20"/>
    <p:sldId id="268" r:id="rId21"/>
    <p:sldId id="284" r:id="rId22"/>
    <p:sldId id="281" r:id="rId23"/>
    <p:sldId id="269" r:id="rId24"/>
    <p:sldId id="279" r:id="rId25"/>
    <p:sldId id="280" r:id="rId26"/>
    <p:sldId id="283" r:id="rId27"/>
    <p:sldId id="282" r:id="rId28"/>
    <p:sldId id="28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70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11" autoAdjust="0"/>
    <p:restoredTop sz="96374" autoAdjust="0"/>
  </p:normalViewPr>
  <p:slideViewPr>
    <p:cSldViewPr snapToGrid="0" showGuides="1">
      <p:cViewPr>
        <p:scale>
          <a:sx n="80" d="100"/>
          <a:sy n="80" d="100"/>
        </p:scale>
        <p:origin x="126" y="2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F4FE3-A262-496A-85F4-33D0C96F60C1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18469-8800-4BB5-BD29-B4D8ED371C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7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PDBs, clockwise from top left</a:t>
            </a:r>
          </a:p>
          <a:p>
            <a:r>
              <a:rPr lang="en-US" dirty="0"/>
              <a:t>6d6u (GABA-A receptor)</a:t>
            </a:r>
          </a:p>
          <a:p>
            <a:r>
              <a:rPr lang="en-US" dirty="0"/>
              <a:t>2n4p (TDP-43, N-terminal domain)</a:t>
            </a:r>
          </a:p>
          <a:p>
            <a:r>
              <a:rPr lang="en-US" dirty="0"/>
              <a:t>4m69 (MLKL-RIPK3 complex)</a:t>
            </a:r>
          </a:p>
          <a:p>
            <a:r>
              <a:rPr lang="en-US" dirty="0"/>
              <a:t>3ktr (PAB1)</a:t>
            </a:r>
          </a:p>
          <a:p>
            <a:r>
              <a:rPr lang="en-US" dirty="0"/>
              <a:t>1fq9 (FGF receptor 1, extracellular domain)</a:t>
            </a:r>
          </a:p>
          <a:p>
            <a:r>
              <a:rPr lang="en-US" dirty="0"/>
              <a:t>1o02 (ALDH2)</a:t>
            </a:r>
          </a:p>
          <a:p>
            <a:r>
              <a:rPr lang="en-US" dirty="0"/>
              <a:t>6hre (Tau fragment from Alzheimer’s brain)</a:t>
            </a:r>
          </a:p>
          <a:p>
            <a:r>
              <a:rPr lang="en-US" dirty="0"/>
              <a:t>6n37 (TDP-43 C-terminal fragment)</a:t>
            </a:r>
          </a:p>
          <a:p>
            <a:r>
              <a:rPr lang="en-US" dirty="0"/>
              <a:t>2nn6 (RNA exosome)</a:t>
            </a:r>
          </a:p>
          <a:p>
            <a:r>
              <a:rPr lang="en-US" dirty="0"/>
              <a:t>Inner left of names:  1eh5 (PPT1) and right of names:  4bs2 (TDP-43 RNA binding domains)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46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Covalent bonds – Disulfides ~ 250 kJ/mol; peptide bond ~ 400 kJ/mol</a:t>
            </a:r>
          </a:p>
          <a:p>
            <a:r>
              <a:rPr lang="en-US" dirty="0"/>
              <a:t>All of the interactions are directional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28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*Usually 5- 25 kDa, but specialized techniques can extend resolution to ~80 kDa in some cases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2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60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01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3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534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Navigating (Win)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Middle click on any residue in structure or sequence to center on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To zoom:  hold R-mouse button, drag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To rotate:  hold L-mouse button, drag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To slab: scroll wheel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62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9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269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31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*For group with 1rk4 with 1k0n also present, Selection needs to be changed to polymer &amp; 1k0n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504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18469-8800-4BB5-BD29-B4D8ED371CC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34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D96F9-8C14-42BF-BE4C-2A3EAD77A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F8A0E0-988F-4ABF-8EB6-C95AF673E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6B8BE-3FAC-4CDA-AA51-E52736013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351F3-BEB8-4E95-881F-44EA92EEE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09DC-CF4A-43B8-A65E-01FDF1397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89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FF66-1B2A-40C1-BA9D-8DC8796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F61AB-1271-4DDE-B239-CA17B43CC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5F00C-A5B3-423D-A41C-1D4E4C70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3AE9B-947C-46FC-8747-3CDB1726F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CB103-AA42-45BC-A1F3-0338DF05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4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30933-86DD-481E-A578-1BFFE9A11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3D3B5-11AB-4C1A-A324-3690E330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19539-5F06-4F9D-8DDC-82A4CD3C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2F4A4-96A7-4B70-B5AC-6530E5A0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399E9-CA81-431D-8BEE-3309B261C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1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23009-B210-46A4-AD3D-03853A10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BC945-B160-4FFB-BE91-04D5CAB04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A84BA-10A5-4FF3-9D28-135AFE196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870BB-FB54-462B-B51A-F5D804385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D5C1B-76DB-4519-91B7-B8181ACC5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46F3B-0A99-47A3-86A7-AB7168CE3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0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7C05-385A-4D16-941C-CF5E56CFD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66B7F-9814-46CC-8D9D-29A22A845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FCAB1-F3CD-4AA0-9AE3-21156B4CC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E00714-D93E-46F4-AAA5-E152492D8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1F5860-F29C-4485-AF72-B921A30D7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325882-E949-413B-8AC3-9B28974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C2EB5-DEED-4697-B829-4B01581EB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D55B89-5A99-4B63-A71D-10ABCCA4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61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A4EB-FDA5-4C01-94B7-170328968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BC3040-115E-45BC-B727-9B3D7E7C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3349A-A7C2-4C4C-92E6-342E5B3F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BA3B2F-DF6F-4E20-96D9-A689E0A8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85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EEDD7E-AA90-48E1-8628-A7BD02C13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638A8-8E64-4C94-B323-9321CE3B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E269D-DE50-4337-8A61-1385D3788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2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EE16D-ED8A-4447-BB6B-F7646C0CB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87CB0-3FD8-4945-836F-075C05F96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B3307-2EA5-4A9A-8800-3233DD762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B39D1-A2BE-4D51-961C-746059E3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11393-16B2-43B7-8D75-A7810A60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73773-9DC2-45F0-9164-92676973E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950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4978D-4B4D-4970-9735-00961FBE9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D336D-6A26-4AF4-87DD-4B7FEA74C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73F4C-0152-4C64-BC3C-2AC392001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B9691-87F4-4B23-B324-B4A9E342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300BE-2DF1-44C0-9231-DDBE941D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EB4DC-122E-4B0C-BE0E-73ADB056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0B32-C898-4945-95BE-2D0887E2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15FE7B-40C2-46CF-8EE5-F49F1C960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9EEA1-EFBA-425F-96DF-DD27A9A44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E232C-7BC9-4C7D-88EC-37A35968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46A89-618B-4B44-8ED4-C5E0A9310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04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4D2520-02EE-4F21-8267-642E57221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58A521-9722-4152-A28D-4DB990F4B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7A059-3DFE-402E-A678-AB1681E6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77E5-C7E9-453C-B309-84E8EBF80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73044-F614-44D0-B9A9-6A1D2114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5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36928-CFA7-47F0-B877-5BC574F7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5EF08-84A5-408F-AEF9-C028A4B23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7F900-DCA2-4EFE-B699-DCB2FF17A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A1B57-FAB8-49AC-A0A5-1A90EAA7DC1A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83B9E-0EAA-4F5F-94EA-DB2232F84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DD0DA-4AE0-459B-81B6-CB4283228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6863-F10C-4424-B06B-E20B0BEDCA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3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technologynetworks.com/applied-sciences/articles/essential-amino-acids-chart-abbreviations-and-structure-324357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hyperlink" Target="https://ctlee.github.io/BioChemCoRe-2018/distance-analysis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fam.xfam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tring-db.or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sb.org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pro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pymolwiki.org/index.php/Main_Page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C071B4-B13F-467D-A01E-8A71B3025D09}"/>
              </a:ext>
            </a:extLst>
          </p:cNvPr>
          <p:cNvSpPr txBox="1"/>
          <p:nvPr/>
        </p:nvSpPr>
        <p:spPr>
          <a:xfrm>
            <a:off x="2659675" y="1863139"/>
            <a:ext cx="68726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3D Proteins:  Structural Insights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89478F-C0DE-4B73-95E0-A4ABD12D4FCC}"/>
              </a:ext>
            </a:extLst>
          </p:cNvPr>
          <p:cNvSpPr txBox="1"/>
          <p:nvPr/>
        </p:nvSpPr>
        <p:spPr>
          <a:xfrm>
            <a:off x="3992219" y="3352621"/>
            <a:ext cx="4207562" cy="1914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/>
              <a:t>Samantha Perez-Miller, PhD</a:t>
            </a:r>
          </a:p>
          <a:p>
            <a:pPr algn="ctr">
              <a:lnSpc>
                <a:spcPct val="120000"/>
              </a:lnSpc>
            </a:pPr>
            <a:r>
              <a:rPr lang="en-US" sz="2000" dirty="0"/>
              <a:t>University of Arizona</a:t>
            </a:r>
          </a:p>
          <a:p>
            <a:pPr algn="ctr">
              <a:lnSpc>
                <a:spcPct val="120000"/>
              </a:lnSpc>
            </a:pPr>
            <a:r>
              <a:rPr lang="en-US" sz="2000" dirty="0"/>
              <a:t>Center for Innovation in Brain Sciences</a:t>
            </a:r>
          </a:p>
          <a:p>
            <a:pPr algn="ctr">
              <a:lnSpc>
                <a:spcPct val="120000"/>
              </a:lnSpc>
            </a:pPr>
            <a:r>
              <a:rPr lang="en-US" sz="2000" dirty="0"/>
              <a:t>Department of Pharmacology</a:t>
            </a:r>
          </a:p>
          <a:p>
            <a:pPr algn="ctr">
              <a:lnSpc>
                <a:spcPct val="120000"/>
              </a:lnSpc>
            </a:pPr>
            <a:r>
              <a:rPr lang="en-US" sz="2000" dirty="0"/>
              <a:t>Feb 5, 2020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A3D79E-AA65-491F-AE41-CFB2CE508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7" t="35622" r="47667" b="42680"/>
          <a:stretch/>
        </p:blipFill>
        <p:spPr>
          <a:xfrm>
            <a:off x="3345181" y="247943"/>
            <a:ext cx="833120" cy="9486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342018-F869-4A55-8535-6B5CE7569E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00" t="38265" r="34167" b="36199"/>
          <a:stretch/>
        </p:blipFill>
        <p:spPr>
          <a:xfrm>
            <a:off x="8430260" y="132516"/>
            <a:ext cx="1056640" cy="11164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5392552-94B7-4AA4-AE08-60032A2292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7" t="29778" r="46166" b="47195"/>
          <a:stretch/>
        </p:blipFill>
        <p:spPr>
          <a:xfrm>
            <a:off x="8144597" y="3047659"/>
            <a:ext cx="1717040" cy="1006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3A38B1-FA95-4067-967C-E86A381A81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9" t="16326" r="29844" b="21038"/>
          <a:stretch/>
        </p:blipFill>
        <p:spPr>
          <a:xfrm>
            <a:off x="9518817" y="4145345"/>
            <a:ext cx="2725342" cy="273840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BFCA12-A911-41DF-BA33-38AFC6E23A1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7" t="30828" r="29933" b="19441"/>
          <a:stretch/>
        </p:blipFill>
        <p:spPr>
          <a:xfrm rot="19282354">
            <a:off x="5160766" y="-234883"/>
            <a:ext cx="2249484" cy="217424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5088DB2-E04D-462D-A8B0-4C3EF8111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8" t="7118" r="28299" b="14450"/>
          <a:stretch/>
        </p:blipFill>
        <p:spPr>
          <a:xfrm>
            <a:off x="138458" y="0"/>
            <a:ext cx="2482425" cy="3429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86D4975-972A-4108-9D4F-EC13AC46483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0" t="12680" r="26052" b="16008"/>
          <a:stretch/>
        </p:blipFill>
        <p:spPr>
          <a:xfrm>
            <a:off x="103160" y="3651761"/>
            <a:ext cx="3104588" cy="311773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B831C0E-4314-4051-9921-FA403E170EA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5" t="29030" r="43500" b="33195"/>
          <a:stretch/>
        </p:blipFill>
        <p:spPr>
          <a:xfrm>
            <a:off x="2819839" y="2704111"/>
            <a:ext cx="1326141" cy="165152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A6DA9CF-40D3-4FF1-94D1-38DE15B5783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1" t="18253" r="32783" b="21532"/>
          <a:stretch/>
        </p:blipFill>
        <p:spPr>
          <a:xfrm>
            <a:off x="9915059" y="132516"/>
            <a:ext cx="2191905" cy="263261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EE558AE-5FC6-42C6-9673-F8AF8B4336E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1" t="29030" r="30605" b="38961"/>
          <a:stretch/>
        </p:blipFill>
        <p:spPr>
          <a:xfrm>
            <a:off x="3380249" y="5304613"/>
            <a:ext cx="2126519" cy="139942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13DAF3D-3035-4962-B5AA-70B84C95709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2" t="23624" r="23726" b="26546"/>
          <a:stretch/>
        </p:blipFill>
        <p:spPr>
          <a:xfrm rot="12147762">
            <a:off x="6907214" y="4572810"/>
            <a:ext cx="2545815" cy="217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4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63D3BE-B917-4436-AFA6-AA7E9A301C56}"/>
              </a:ext>
            </a:extLst>
          </p:cNvPr>
          <p:cNvSpPr/>
          <p:nvPr/>
        </p:nvSpPr>
        <p:spPr>
          <a:xfrm>
            <a:off x="180235" y="1267710"/>
            <a:ext cx="6400801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/>
              <a:t>Topics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Background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What’s in a Structure?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RCSB PDB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PyMol: Examine your targets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B12201-5A45-46B5-8123-3AB83227F944}"/>
              </a:ext>
            </a:extLst>
          </p:cNvPr>
          <p:cNvSpPr txBox="1"/>
          <p:nvPr/>
        </p:nvSpPr>
        <p:spPr>
          <a:xfrm>
            <a:off x="561" y="0"/>
            <a:ext cx="51950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3D Proteins:  Structural Insights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50DCAA-2F88-497D-9DCE-BA014C7C3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2"/>
          <a:stretch/>
        </p:blipFill>
        <p:spPr>
          <a:xfrm rot="5400000">
            <a:off x="6147152" y="538416"/>
            <a:ext cx="6289542" cy="56109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3C1CB4-E56E-42F8-BD3F-BB2C3B7994A2}"/>
              </a:ext>
            </a:extLst>
          </p:cNvPr>
          <p:cNvSpPr txBox="1"/>
          <p:nvPr/>
        </p:nvSpPr>
        <p:spPr>
          <a:xfrm>
            <a:off x="6486442" y="6488668"/>
            <a:ext cx="5157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Machinery of Life, Figure 4.1 (David S. Goodsell)</a:t>
            </a:r>
          </a:p>
        </p:txBody>
      </p:sp>
    </p:spTree>
    <p:extLst>
      <p:ext uri="{BB962C8B-B14F-4D97-AF65-F5344CB8AC3E}">
        <p14:creationId xmlns:p14="http://schemas.microsoft.com/office/powerpoint/2010/main" val="362529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ADB24-E9F4-48DC-AF3A-4BB8114DEA69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Background</a:t>
            </a:r>
          </a:p>
          <a:p>
            <a:pPr lvl="1"/>
            <a:r>
              <a:rPr lang="en-US" sz="3000" dirty="0"/>
              <a:t>Amino acid properties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601D80-4A2A-414A-B8BE-D4AE1A24B2C4}"/>
              </a:ext>
            </a:extLst>
          </p:cNvPr>
          <p:cNvSpPr/>
          <p:nvPr/>
        </p:nvSpPr>
        <p:spPr>
          <a:xfrm>
            <a:off x="-42042" y="6519446"/>
            <a:ext cx="122760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https://www.technologynetworks.com/applied-sciences/articles/essential-amino-acids-chart-abbreviations-and-structure-324357</a:t>
            </a: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7E0429-1CCC-4978-94FA-D90163924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01" y="105161"/>
            <a:ext cx="6990968" cy="6414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825A5C-3E8A-40A2-9A69-6FD00AE507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0" r="11827"/>
          <a:stretch/>
        </p:blipFill>
        <p:spPr>
          <a:xfrm>
            <a:off x="1223491" y="2531292"/>
            <a:ext cx="2621225" cy="194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3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ADB24-E9F4-48DC-AF3A-4BB8114DEA69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Background</a:t>
            </a:r>
          </a:p>
          <a:p>
            <a:pPr lvl="1"/>
            <a:r>
              <a:rPr lang="en-US" sz="3000" dirty="0"/>
              <a:t>Amino acid interactions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A2D6F4B9-D884-4EF1-B909-F77311219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682257"/>
              </p:ext>
            </p:extLst>
          </p:nvPr>
        </p:nvGraphicFramePr>
        <p:xfrm>
          <a:off x="142157" y="1269386"/>
          <a:ext cx="7615096" cy="485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094">
                  <a:extLst>
                    <a:ext uri="{9D8B030D-6E8A-4147-A177-3AD203B41FA5}">
                      <a16:colId xmlns:a16="http://schemas.microsoft.com/office/drawing/2014/main" val="3439150121"/>
                    </a:ext>
                  </a:extLst>
                </a:gridCol>
                <a:gridCol w="1931082">
                  <a:extLst>
                    <a:ext uri="{9D8B030D-6E8A-4147-A177-3AD203B41FA5}">
                      <a16:colId xmlns:a16="http://schemas.microsoft.com/office/drawing/2014/main" val="221829388"/>
                    </a:ext>
                  </a:extLst>
                </a:gridCol>
                <a:gridCol w="2110061">
                  <a:extLst>
                    <a:ext uri="{9D8B030D-6E8A-4147-A177-3AD203B41FA5}">
                      <a16:colId xmlns:a16="http://schemas.microsoft.com/office/drawing/2014/main" val="1129287101"/>
                    </a:ext>
                  </a:extLst>
                </a:gridCol>
                <a:gridCol w="1821859">
                  <a:extLst>
                    <a:ext uri="{9D8B030D-6E8A-4147-A177-3AD203B41FA5}">
                      <a16:colId xmlns:a16="http://schemas.microsoft.com/office/drawing/2014/main" val="1130730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Salt-bridge (ionic)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Hydrogen bond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Hydrophobic (van der Waals)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09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Amino acids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Polar and backbone NH and C=O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Hydrophobic and backbone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 – 40 kJ/mol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– 60 kJ/mol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– 4 kJ/mol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Bond length between heavy atoms (non-H)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 – 4 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 – 3.2 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– 5 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1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Importance in Drug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present, likely to be important initial interaction as drug enters binding site</a:t>
                      </a:r>
                    </a:p>
                    <a:p>
                      <a:r>
                        <a:rPr lang="en-US" dirty="0"/>
                        <a:t>Stronger in hydrophobic environments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Orientation, specificity</a:t>
                      </a:r>
                    </a:p>
                    <a:p>
                      <a:r>
                        <a:rPr lang="en-US" dirty="0"/>
                        <a:t>Individually weak, strength in 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Drug-binding pockets often hydrophobic</a:t>
                      </a:r>
                    </a:p>
                    <a:p>
                      <a:r>
                        <a:rPr lang="en-US" dirty="0"/>
                        <a:t>Contribute to desolvation energy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351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10FA5C7-F8FB-4809-B8B3-85C6E528EA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12"/>
          <a:stretch/>
        </p:blipFill>
        <p:spPr>
          <a:xfrm>
            <a:off x="8596699" y="183216"/>
            <a:ext cx="2755855" cy="1778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927282-5BB5-4C5D-8319-8288453C75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91"/>
          <a:stretch/>
        </p:blipFill>
        <p:spPr>
          <a:xfrm>
            <a:off x="8363925" y="1961533"/>
            <a:ext cx="3377233" cy="23669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5B9B38-A1ED-41F7-9759-9789CF61ABB9}"/>
              </a:ext>
            </a:extLst>
          </p:cNvPr>
          <p:cNvSpPr/>
          <p:nvPr/>
        </p:nvSpPr>
        <p:spPr>
          <a:xfrm>
            <a:off x="7461015" y="6550223"/>
            <a:ext cx="46960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4"/>
              </a:rPr>
              <a:t>https://ctlee.github.io/BioChemCoRe-2018/distance-analysis/</a:t>
            </a:r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B0F40F-DEAC-4F00-AA62-B8A3BB7D3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965" y="4685720"/>
            <a:ext cx="3864193" cy="15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0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EC736A-2233-457B-8DDA-67E327FE4CC4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What’s in a Structure?</a:t>
            </a:r>
          </a:p>
          <a:p>
            <a:pPr lvl="1"/>
            <a:r>
              <a:rPr lang="en-US" sz="3000" dirty="0"/>
              <a:t>What </a:t>
            </a:r>
            <a:r>
              <a:rPr lang="en-US" sz="3000" i="1" dirty="0"/>
              <a:t>is</a:t>
            </a:r>
            <a:r>
              <a:rPr lang="en-US" sz="3000" dirty="0"/>
              <a:t> a Structure?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E12D061-168E-4978-A3FF-AF868BD0D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974515"/>
              </p:ext>
            </p:extLst>
          </p:nvPr>
        </p:nvGraphicFramePr>
        <p:xfrm>
          <a:off x="274246" y="1161922"/>
          <a:ext cx="11641960" cy="3730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7104">
                  <a:extLst>
                    <a:ext uri="{9D8B030D-6E8A-4147-A177-3AD203B41FA5}">
                      <a16:colId xmlns:a16="http://schemas.microsoft.com/office/drawing/2014/main" val="510225101"/>
                    </a:ext>
                  </a:extLst>
                </a:gridCol>
                <a:gridCol w="2563959">
                  <a:extLst>
                    <a:ext uri="{9D8B030D-6E8A-4147-A177-3AD203B41FA5}">
                      <a16:colId xmlns:a16="http://schemas.microsoft.com/office/drawing/2014/main" val="2900826202"/>
                    </a:ext>
                  </a:extLst>
                </a:gridCol>
                <a:gridCol w="2686277">
                  <a:extLst>
                    <a:ext uri="{9D8B030D-6E8A-4147-A177-3AD203B41FA5}">
                      <a16:colId xmlns:a16="http://schemas.microsoft.com/office/drawing/2014/main" val="3641549809"/>
                    </a:ext>
                  </a:extLst>
                </a:gridCol>
                <a:gridCol w="2246228">
                  <a:extLst>
                    <a:ext uri="{9D8B030D-6E8A-4147-A177-3AD203B41FA5}">
                      <a16:colId xmlns:a16="http://schemas.microsoft.com/office/drawing/2014/main" val="2375291498"/>
                    </a:ext>
                  </a:extLst>
                </a:gridCol>
                <a:gridCol w="2328392">
                  <a:extLst>
                    <a:ext uri="{9D8B030D-6E8A-4147-A177-3AD203B41FA5}">
                      <a16:colId xmlns:a16="http://schemas.microsoft.com/office/drawing/2014/main" val="4288751164"/>
                    </a:ext>
                  </a:extLst>
                </a:gridCol>
              </a:tblGrid>
              <a:tr h="453872">
                <a:tc>
                  <a:txBody>
                    <a:bodyPr/>
                    <a:lstStyle/>
                    <a:p>
                      <a:r>
                        <a:rPr lang="en-US" sz="2000" b="1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NMR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X-ray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Cryo-EM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Homology Model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209583"/>
                  </a:ext>
                </a:extLst>
              </a:tr>
              <a:tr h="769549">
                <a:tc>
                  <a:txBody>
                    <a:bodyPr/>
                    <a:lstStyle/>
                    <a:p>
                      <a:r>
                        <a:rPr lang="en-US" sz="2000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liquid, room temp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crystal, 100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vitreous, 80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in silico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596556"/>
                  </a:ext>
                </a:extLst>
              </a:tr>
              <a:tr h="573156">
                <a:tc>
                  <a:txBody>
                    <a:bodyPr/>
                    <a:lstStyle/>
                    <a:p>
                      <a:r>
                        <a:rPr lang="en-US" sz="2000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2D resonance spectra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diffraction intensities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2D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Borrowed from a homologous protein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991449"/>
                  </a:ext>
                </a:extLst>
              </a:tr>
              <a:tr h="319654">
                <a:tc>
                  <a:txBody>
                    <a:bodyPr/>
                    <a:lstStyle/>
                    <a:p>
                      <a:r>
                        <a:rPr lang="en-US" sz="2000" dirty="0"/>
                        <a:t>Max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0.5 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3.0 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923783"/>
                  </a:ext>
                </a:extLst>
              </a:tr>
              <a:tr h="650412">
                <a:tc>
                  <a:txBody>
                    <a:bodyPr/>
                    <a:lstStyle/>
                    <a:p>
                      <a:r>
                        <a:rPr lang="en-US" sz="2000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Captures solution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High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Large complexes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Useful if no structure is available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99337"/>
                  </a:ext>
                </a:extLst>
              </a:tr>
              <a:tr h="769549">
                <a:tc>
                  <a:txBody>
                    <a:bodyPr/>
                    <a:lstStyle/>
                    <a:p>
                      <a:r>
                        <a:rPr lang="en-US" sz="2000" dirty="0"/>
                        <a:t>Disadvantages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Limited to &lt;25 kDa*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Fixed snapshot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Low resolution, limited to &gt;50 kDa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Structure will look like model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085399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D855411A-CF98-485E-A3EE-4EA0BEA631E7}"/>
              </a:ext>
            </a:extLst>
          </p:cNvPr>
          <p:cNvGrpSpPr/>
          <p:nvPr/>
        </p:nvGrpSpPr>
        <p:grpSpPr>
          <a:xfrm>
            <a:off x="2437177" y="1946554"/>
            <a:ext cx="6264415" cy="391862"/>
            <a:chOff x="2446230" y="2390845"/>
            <a:chExt cx="6264415" cy="391862"/>
          </a:xfrm>
        </p:grpSpPr>
        <p:pic>
          <p:nvPicPr>
            <p:cNvPr id="1026" name="Picture 2" descr="Image result for nmr tube">
              <a:extLst>
                <a:ext uri="{FF2B5EF4-FFF2-40B4-BE49-F238E27FC236}">
                  <a16:creationId xmlns:a16="http://schemas.microsoft.com/office/drawing/2014/main" id="{E10E2099-7B3C-43D9-97ED-2EE6F93D0D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55" t="4759" r="42642" b="5985"/>
            <a:stretch/>
          </p:blipFill>
          <p:spPr bwMode="auto">
            <a:xfrm rot="5400000">
              <a:off x="3102041" y="1799289"/>
              <a:ext cx="269275" cy="1580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cryo em grid">
              <a:extLst>
                <a:ext uri="{FF2B5EF4-FFF2-40B4-BE49-F238E27FC236}">
                  <a16:creationId xmlns:a16="http://schemas.microsoft.com/office/drawing/2014/main" id="{33FC2693-6B3F-4AC9-B571-99C0436917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8783" y="2390845"/>
              <a:ext cx="391862" cy="3918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F255C6C-E905-4461-9DF4-40CB61277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5945861" y="2427665"/>
              <a:ext cx="298730" cy="35359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891A615-6C24-4E31-AA3F-1179F5C73D4B}"/>
              </a:ext>
            </a:extLst>
          </p:cNvPr>
          <p:cNvSpPr txBox="1"/>
          <p:nvPr/>
        </p:nvSpPr>
        <p:spPr>
          <a:xfrm>
            <a:off x="274246" y="6384103"/>
            <a:ext cx="1164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model for the 3-dimensional arrangement of atoms that best fits the data </a:t>
            </a:r>
            <a:r>
              <a:rPr lang="en-US" sz="2000" i="1" dirty="0"/>
              <a:t>and</a:t>
            </a:r>
            <a:r>
              <a:rPr lang="en-US" sz="2000" dirty="0"/>
              <a:t> satisfies chemical constraints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F930A-31D5-4A5F-BAA6-FA54BFFCD6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7"/>
          <a:stretch/>
        </p:blipFill>
        <p:spPr>
          <a:xfrm rot="18560247">
            <a:off x="2255622" y="4225188"/>
            <a:ext cx="2451000" cy="23928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E023FF-4BEA-42AA-83DC-0E1995093A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18269" r="14407" b="20065"/>
          <a:stretch/>
        </p:blipFill>
        <p:spPr>
          <a:xfrm>
            <a:off x="5100081" y="4965424"/>
            <a:ext cx="1768521" cy="11433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14253C-CDE8-4009-9BD6-D9BE7273F0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5130" y="5016135"/>
            <a:ext cx="2018674" cy="146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3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What’s in a Structure?</a:t>
            </a:r>
          </a:p>
          <a:p>
            <a:pPr lvl="1"/>
            <a:r>
              <a:rPr lang="en-US" sz="3000" dirty="0"/>
              <a:t>Metrics of structure quality (X-ray or cryo-EM)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A7EE79-D253-4BCE-A92A-D79DBEFFDC2A}"/>
              </a:ext>
            </a:extLst>
          </p:cNvPr>
          <p:cNvSpPr/>
          <p:nvPr/>
        </p:nvSpPr>
        <p:spPr>
          <a:xfrm>
            <a:off x="220802" y="1261969"/>
            <a:ext cx="6877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Resolution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how close atoms can be and still be distinguished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AF4A95-778F-4CF8-92A5-253882339F13}"/>
              </a:ext>
            </a:extLst>
          </p:cNvPr>
          <p:cNvGrpSpPr/>
          <p:nvPr/>
        </p:nvGrpSpPr>
        <p:grpSpPr>
          <a:xfrm>
            <a:off x="7406489" y="1341478"/>
            <a:ext cx="4067016" cy="2595959"/>
            <a:chOff x="7044351" y="122747"/>
            <a:chExt cx="4067016" cy="2595959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8D3A4754-D32D-42DD-B8DE-6CE357D41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0" t="4469" r="970" b="11919"/>
            <a:stretch>
              <a:fillRect/>
            </a:stretch>
          </p:blipFill>
          <p:spPr bwMode="auto">
            <a:xfrm>
              <a:off x="7044351" y="122747"/>
              <a:ext cx="4067016" cy="2256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 Box 27">
              <a:extLst>
                <a:ext uri="{FF2B5EF4-FFF2-40B4-BE49-F238E27FC236}">
                  <a16:creationId xmlns:a16="http://schemas.microsoft.com/office/drawing/2014/main" id="{0D03A4C1-2888-427C-91E4-35206A622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01551" y="2349374"/>
              <a:ext cx="305083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1 </a:t>
              </a:r>
              <a:r>
                <a:rPr lang="en-US" altLang="en-US" dirty="0">
                  <a:cs typeface="Arial" charset="0"/>
                </a:rPr>
                <a:t>Å                    2 Å                 </a:t>
              </a:r>
              <a:r>
                <a:rPr lang="en-US" altLang="en-US" dirty="0"/>
                <a:t>3 Å</a:t>
              </a:r>
            </a:p>
          </p:txBody>
        </p:sp>
      </p:grpSp>
      <p:sp>
        <p:nvSpPr>
          <p:cNvPr id="6" name="Rectangle 31">
            <a:extLst>
              <a:ext uri="{FF2B5EF4-FFF2-40B4-BE49-F238E27FC236}">
                <a16:creationId xmlns:a16="http://schemas.microsoft.com/office/drawing/2014/main" id="{6F93790A-F3AD-493E-8B75-787559396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065" y="1731064"/>
            <a:ext cx="38227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5 Å	Helices look like tubes</a:t>
            </a:r>
          </a:p>
          <a:p>
            <a:r>
              <a:rPr lang="en-US" altLang="en-US" dirty="0"/>
              <a:t>3 Å	</a:t>
            </a:r>
            <a:r>
              <a:rPr lang="el-GR" altLang="en-US" dirty="0"/>
              <a:t>β</a:t>
            </a:r>
            <a:r>
              <a:rPr lang="en-US" altLang="en-US" dirty="0"/>
              <a:t>-sheets, most side-chains</a:t>
            </a:r>
          </a:p>
          <a:p>
            <a:r>
              <a:rPr lang="en-US" altLang="en-US" dirty="0"/>
              <a:t>2 Å	Side-chains, carbonyls</a:t>
            </a:r>
          </a:p>
          <a:p>
            <a:r>
              <a:rPr lang="en-US" altLang="en-US" dirty="0"/>
              <a:t>1 Å	Atomic resolution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12D639-6112-4C84-91DC-6971DCB2B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813" y="4595613"/>
            <a:ext cx="5170598" cy="20413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96EA33-0A9D-4A64-83DB-607E6AD3CAFC}"/>
              </a:ext>
            </a:extLst>
          </p:cNvPr>
          <p:cNvSpPr txBox="1"/>
          <p:nvPr/>
        </p:nvSpPr>
        <p:spPr>
          <a:xfrm>
            <a:off x="433618" y="4619226"/>
            <a:ext cx="499777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For X-ray or CryoEM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Clashes between atoms (Clashscore)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Distortion of bond angles (Ramachandran)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Rotations of sidechains (Sidechain outliers)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Fit to the data (RSRZ)</a:t>
            </a:r>
          </a:p>
        </p:txBody>
      </p:sp>
    </p:spTree>
    <p:extLst>
      <p:ext uri="{BB962C8B-B14F-4D97-AF65-F5344CB8AC3E}">
        <p14:creationId xmlns:p14="http://schemas.microsoft.com/office/powerpoint/2010/main" val="3151107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What’s in a Structure?</a:t>
            </a:r>
          </a:p>
          <a:p>
            <a:pPr lvl="1"/>
            <a:r>
              <a:rPr lang="en-US" sz="3000" dirty="0"/>
              <a:t>Fold and function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121845" y="1031836"/>
            <a:ext cx="8524214" cy="287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Protein folds (domains)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Arrangements of secondary structure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Specific functions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Intrinsically disordered domains also functional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Estimates of unique protein folds vary from 4,000 – 20,000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Protein variety achieved by combination of folds (domains)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Only 1,375 unique protein folds have </a:t>
            </a:r>
            <a:r>
              <a:rPr lang="en-US" sz="2000" b="1" dirty="0"/>
              <a:t>known 3D structures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B227B0-59F9-490B-8628-0B45FAFE3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769" y="0"/>
            <a:ext cx="3429000" cy="6858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2F1CCDB-C135-45F0-91B4-CF06C9D11F88}"/>
              </a:ext>
            </a:extLst>
          </p:cNvPr>
          <p:cNvGrpSpPr/>
          <p:nvPr/>
        </p:nvGrpSpPr>
        <p:grpSpPr>
          <a:xfrm>
            <a:off x="4689527" y="4108314"/>
            <a:ext cx="2146882" cy="2552457"/>
            <a:chOff x="3706153" y="4305543"/>
            <a:chExt cx="2146882" cy="255245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84ED029-8645-4AF7-B977-339D098FA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6153" y="4305543"/>
              <a:ext cx="2146882" cy="201091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FDD9CB-DAEA-4D6A-8E26-330F83452641}"/>
                </a:ext>
              </a:extLst>
            </p:cNvPr>
            <p:cNvSpPr txBox="1"/>
            <p:nvPr/>
          </p:nvSpPr>
          <p:spPr>
            <a:xfrm>
              <a:off x="3804968" y="6211669"/>
              <a:ext cx="19492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Zinc-finger domain</a:t>
              </a:r>
            </a:p>
            <a:p>
              <a:pPr algn="ctr"/>
              <a:r>
                <a:rPr lang="en-US" dirty="0"/>
                <a:t>Binds DNA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CE25F3-FFC1-4ECF-A4BE-A7B4B004F47F}"/>
              </a:ext>
            </a:extLst>
          </p:cNvPr>
          <p:cNvGrpSpPr/>
          <p:nvPr/>
        </p:nvGrpSpPr>
        <p:grpSpPr>
          <a:xfrm>
            <a:off x="1984550" y="4180742"/>
            <a:ext cx="1979095" cy="2452256"/>
            <a:chOff x="554103" y="4405744"/>
            <a:chExt cx="1979095" cy="24522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FEC928-7BDA-4D9E-9175-5C12C8CB156A}"/>
                </a:ext>
              </a:extLst>
            </p:cNvPr>
            <p:cNvSpPr txBox="1"/>
            <p:nvPr/>
          </p:nvSpPr>
          <p:spPr>
            <a:xfrm>
              <a:off x="640198" y="6211669"/>
              <a:ext cx="18069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Rossmann fold</a:t>
              </a:r>
            </a:p>
            <a:p>
              <a:pPr algn="ctr"/>
              <a:r>
                <a:rPr lang="en-US" dirty="0"/>
                <a:t>Binds NAD/NADP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30FBC8D-C5D3-4821-99AC-CB49951FB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103" y="4405744"/>
              <a:ext cx="1979095" cy="1805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7558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Identify domains (folds) in your target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302914" y="768478"/>
            <a:ext cx="8311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Domains will be listed in Pfam: </a:t>
            </a:r>
            <a:r>
              <a:rPr lang="en-US" sz="2000" dirty="0">
                <a:hlinkClick r:id="rId3"/>
              </a:rPr>
              <a:t>https://pfam.xfam.org/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26625A-11DE-41A0-BAF9-E998F1B68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765" y="1333013"/>
            <a:ext cx="5437909" cy="281420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B70EBF7-5727-4554-93CD-67F72DC4AC86}"/>
              </a:ext>
            </a:extLst>
          </p:cNvPr>
          <p:cNvGrpSpPr/>
          <p:nvPr/>
        </p:nvGrpSpPr>
        <p:grpSpPr>
          <a:xfrm>
            <a:off x="753403" y="3026741"/>
            <a:ext cx="2924906" cy="369332"/>
            <a:chOff x="409372" y="5590096"/>
            <a:chExt cx="2924906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BD0D86-9554-4130-B123-3B397195D7EB}"/>
                </a:ext>
              </a:extLst>
            </p:cNvPr>
            <p:cNvSpPr txBox="1"/>
            <p:nvPr/>
          </p:nvSpPr>
          <p:spPr>
            <a:xfrm>
              <a:off x="409372" y="5590096"/>
              <a:ext cx="2227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Enter UniProt ID here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5A83D935-F7D4-49B6-8246-BEDED81EFBB4}"/>
                </a:ext>
              </a:extLst>
            </p:cNvPr>
            <p:cNvSpPr/>
            <p:nvPr/>
          </p:nvSpPr>
          <p:spPr>
            <a:xfrm>
              <a:off x="2637161" y="5664772"/>
              <a:ext cx="697117" cy="21998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C798B82-BDC6-4278-B0AB-B3FC6AF0521D}"/>
              </a:ext>
            </a:extLst>
          </p:cNvPr>
          <p:cNvSpPr/>
          <p:nvPr/>
        </p:nvSpPr>
        <p:spPr>
          <a:xfrm>
            <a:off x="3048000" y="4564700"/>
            <a:ext cx="609600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b="1" dirty="0"/>
              <a:t>PDB	</a:t>
            </a:r>
            <a:r>
              <a:rPr lang="en-US" b="1" dirty="0" err="1"/>
              <a:t>Uniprot</a:t>
            </a:r>
            <a:r>
              <a:rPr lang="en-US" b="1" dirty="0"/>
              <a:t>	name	</a:t>
            </a:r>
          </a:p>
          <a:p>
            <a:r>
              <a:rPr lang="en-US" b="1" dirty="0"/>
              <a:t>1rk4</a:t>
            </a:r>
            <a:r>
              <a:rPr lang="en-US" dirty="0"/>
              <a:t>	O00299 	CLIC1	Chloride intracellular channel 1</a:t>
            </a:r>
          </a:p>
          <a:p>
            <a:r>
              <a:rPr lang="en" b="1" dirty="0">
                <a:sym typeface="Verdana"/>
              </a:rPr>
              <a:t>3</a:t>
            </a:r>
            <a:r>
              <a:rPr lang="en-US" b="1" dirty="0">
                <a:sym typeface="Verdana"/>
              </a:rPr>
              <a:t>rj8</a:t>
            </a:r>
            <a:r>
              <a:rPr lang="en-US" dirty="0">
                <a:sym typeface="Verdana"/>
              </a:rPr>
              <a:t> 	Q9Y5Z4 	HEBP2	SOUL protein</a:t>
            </a:r>
          </a:p>
          <a:p>
            <a:r>
              <a:rPr lang="en-US" b="1" dirty="0"/>
              <a:t>5inb</a:t>
            </a:r>
            <a:r>
              <a:rPr lang="en-US" dirty="0"/>
              <a:t> 	P36873 	PPP1CC	</a:t>
            </a:r>
            <a:r>
              <a:rPr lang="en" dirty="0">
                <a:sym typeface="Verdana"/>
              </a:rPr>
              <a:t>Protein phosphatase 1 (PP1)</a:t>
            </a:r>
          </a:p>
          <a:p>
            <a:r>
              <a:rPr lang="en-US" b="1" dirty="0"/>
              <a:t>5x2L</a:t>
            </a:r>
            <a:r>
              <a:rPr lang="en-US" dirty="0"/>
              <a:t>	Q9GZT4	SSR	Serine racemase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E412F5-AD54-4158-9353-2D635F477E32}"/>
              </a:ext>
            </a:extLst>
          </p:cNvPr>
          <p:cNvSpPr txBox="1"/>
          <p:nvPr/>
        </p:nvSpPr>
        <p:spPr>
          <a:xfrm>
            <a:off x="2486300" y="6080047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Follow up</a:t>
            </a:r>
            <a:r>
              <a:rPr lang="en-US" dirty="0"/>
              <a:t> later with docking results to see which domain(s) your site is in</a:t>
            </a:r>
          </a:p>
        </p:txBody>
      </p:sp>
    </p:spTree>
    <p:extLst>
      <p:ext uri="{BB962C8B-B14F-4D97-AF65-F5344CB8AC3E}">
        <p14:creationId xmlns:p14="http://schemas.microsoft.com/office/powerpoint/2010/main" val="1897490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What’s in a Structure?</a:t>
            </a:r>
          </a:p>
          <a:p>
            <a:pPr lvl="1"/>
            <a:r>
              <a:rPr lang="en-US" sz="3000" dirty="0"/>
              <a:t>Protein-Protein Interactions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220731" y="1337353"/>
            <a:ext cx="5875269" cy="393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/>
              <a:t>All proteins interact in the cell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Mostly transient, for example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Phosphorylation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Transcriptional regulation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Some stable (but still dynamic), for example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Protein complexes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Membrane-embedded proteins</a:t>
            </a:r>
          </a:p>
          <a:p>
            <a:pPr>
              <a:lnSpc>
                <a:spcPct val="114000"/>
              </a:lnSpc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Mutations can alter PPI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Drug binding can alter PPI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D503C-18B5-450C-B38C-CD3B76C64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258" y="507831"/>
            <a:ext cx="6203742" cy="56677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7F1519-626D-42C1-8547-7B25D0FF06BB}"/>
              </a:ext>
            </a:extLst>
          </p:cNvPr>
          <p:cNvSpPr/>
          <p:nvPr/>
        </p:nvSpPr>
        <p:spPr>
          <a:xfrm>
            <a:off x="220731" y="5520647"/>
            <a:ext cx="4424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Predict interactions:  </a:t>
            </a:r>
            <a:r>
              <a:rPr lang="en-US" dirty="0">
                <a:hlinkClick r:id="rId4"/>
              </a:rPr>
              <a:t>https://string-db.org/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A16C21-08B0-49F5-826E-0B1A5C08D6B9}"/>
              </a:ext>
            </a:extLst>
          </p:cNvPr>
          <p:cNvSpPr txBox="1"/>
          <p:nvPr/>
        </p:nvSpPr>
        <p:spPr>
          <a:xfrm>
            <a:off x="220731" y="6208210"/>
            <a:ext cx="745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Follow up</a:t>
            </a:r>
            <a:r>
              <a:rPr lang="en-US" dirty="0"/>
              <a:t> later if you haven’t already looked at predicted interacting partners</a:t>
            </a:r>
          </a:p>
        </p:txBody>
      </p:sp>
    </p:spTree>
    <p:extLst>
      <p:ext uri="{BB962C8B-B14F-4D97-AF65-F5344CB8AC3E}">
        <p14:creationId xmlns:p14="http://schemas.microsoft.com/office/powerpoint/2010/main" val="2413581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Things to Consider for Structure-Based Drug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211304" y="790599"/>
            <a:ext cx="11393092" cy="56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Highest resolution possible with highest completeness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Are there missing domains or gaps?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Is the structure locked in active or inactive state?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Are there mutations present in structure?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Are important post-translational modifications (PTMs) present?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Rare to find with PTMs</a:t>
            </a:r>
          </a:p>
          <a:p>
            <a:pPr lvl="1">
              <a:lnSpc>
                <a:spcPct val="114000"/>
              </a:lnSpc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What ligands, metals, cofactors are present in the structure?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Metals can be involved in ligand binding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Ligands can provide location of binding site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Cofactors may be necessary for activity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Was the structure determined near physiological pH?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Not usually!  This can affect charge states of acidic and basic residues in the active site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Maestro Protein Prep addresses this problem, but other programs do not</a:t>
            </a:r>
          </a:p>
        </p:txBody>
      </p:sp>
    </p:spTree>
    <p:extLst>
      <p:ext uri="{BB962C8B-B14F-4D97-AF65-F5344CB8AC3E}">
        <p14:creationId xmlns:p14="http://schemas.microsoft.com/office/powerpoint/2010/main" val="406623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914FE60-0155-4C9D-84E2-9FE5DDDFB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958" y="1484760"/>
            <a:ext cx="8463830" cy="51525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Tour of the RCSB PDB</a:t>
            </a:r>
          </a:p>
          <a:p>
            <a:pPr lvl="1"/>
            <a:r>
              <a:rPr lang="en-US" sz="3000" dirty="0"/>
              <a:t>Finding a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93559" y="1015663"/>
            <a:ext cx="12004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Go to the PDB</a:t>
            </a:r>
            <a:r>
              <a:rPr lang="en-US" sz="2000" dirty="0"/>
              <a:t>:  </a:t>
            </a:r>
            <a:r>
              <a:rPr lang="en-US" sz="2000" dirty="0">
                <a:hlinkClick r:id="rId3"/>
              </a:rPr>
              <a:t>https://www.rcsb.org/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Search for </a:t>
            </a:r>
            <a:r>
              <a:rPr lang="en-US" sz="2000" b="1" dirty="0">
                <a:solidFill>
                  <a:srgbClr val="FF0000"/>
                </a:solidFill>
              </a:rPr>
              <a:t>TPP1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67DC325-6B5B-4BBF-A445-174F17F9A689}"/>
              </a:ext>
            </a:extLst>
          </p:cNvPr>
          <p:cNvSpPr/>
          <p:nvPr/>
        </p:nvSpPr>
        <p:spPr>
          <a:xfrm rot="5400000">
            <a:off x="6738375" y="2464455"/>
            <a:ext cx="688910" cy="30165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D3D339-B231-4219-A72F-B0CDF3B76C0C}"/>
              </a:ext>
            </a:extLst>
          </p:cNvPr>
          <p:cNvSpPr txBox="1"/>
          <p:nvPr/>
        </p:nvSpPr>
        <p:spPr>
          <a:xfrm>
            <a:off x="6806152" y="1901497"/>
            <a:ext cx="3564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Ordered by “match” to keyword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BD2C8-F333-4102-A649-EA34704BA571}"/>
              </a:ext>
            </a:extLst>
          </p:cNvPr>
          <p:cNvSpPr/>
          <p:nvPr/>
        </p:nvSpPr>
        <p:spPr>
          <a:xfrm>
            <a:off x="3296958" y="2270829"/>
            <a:ext cx="1878357" cy="46955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73EDF-8B32-4CF1-8C92-B6C22ACE4704}"/>
              </a:ext>
            </a:extLst>
          </p:cNvPr>
          <p:cNvSpPr txBox="1"/>
          <p:nvPr/>
        </p:nvSpPr>
        <p:spPr>
          <a:xfrm>
            <a:off x="1400860" y="3059308"/>
            <a:ext cx="133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6 molecules returned for TPP1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4D487A6-70B6-4296-8B13-C0E556B47CD5}"/>
              </a:ext>
            </a:extLst>
          </p:cNvPr>
          <p:cNvSpPr/>
          <p:nvPr/>
        </p:nvSpPr>
        <p:spPr>
          <a:xfrm>
            <a:off x="2545478" y="3370144"/>
            <a:ext cx="688910" cy="30165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87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UniProt</a:t>
            </a:r>
          </a:p>
          <a:p>
            <a:pPr lvl="1"/>
            <a:r>
              <a:rPr lang="en-US" sz="3000" dirty="0"/>
              <a:t>Making sure you have the right target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222370" y="1220407"/>
            <a:ext cx="8614299" cy="2177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>
                <a:solidFill>
                  <a:srgbClr val="FF0000"/>
                </a:solidFill>
              </a:rPr>
              <a:t>Go to UniProt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https://www.uniprot.org/</a:t>
            </a: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Standard protein and gene names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Curated information and links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Links to PDB not always up to date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Sequence ranges are for construct, not what is visible in the structure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Correct Fasta sequence – </a:t>
            </a:r>
            <a:r>
              <a:rPr lang="en-US" sz="2000" b="1" dirty="0">
                <a:solidFill>
                  <a:srgbClr val="FF0000"/>
                </a:solidFill>
              </a:rPr>
              <a:t>keep this page open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1FF2B3-D993-43F8-9DDC-A34F7810BEA6}"/>
              </a:ext>
            </a:extLst>
          </p:cNvPr>
          <p:cNvSpPr/>
          <p:nvPr/>
        </p:nvSpPr>
        <p:spPr>
          <a:xfrm>
            <a:off x="11220263" y="777902"/>
            <a:ext cx="9428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TPP1</a:t>
            </a:r>
            <a:r>
              <a:rPr lang="en-US" dirty="0"/>
              <a:t> </a:t>
            </a:r>
          </a:p>
          <a:p>
            <a:r>
              <a:rPr lang="en-US" dirty="0"/>
              <a:t>2i46</a:t>
            </a:r>
          </a:p>
          <a:p>
            <a:r>
              <a:rPr lang="en-US" dirty="0"/>
              <a:t>Q96AP0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566EE-76F5-419C-A05F-1B86EC9DF5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53" y="455643"/>
            <a:ext cx="1669227" cy="16692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85C29C-34CD-49F4-9554-035016C1F7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4" r="12959" b="9094"/>
          <a:stretch/>
        </p:blipFill>
        <p:spPr>
          <a:xfrm rot="5400000">
            <a:off x="9018210" y="4339795"/>
            <a:ext cx="2244661" cy="26882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0108EE-07FB-41E8-8A6B-5766C8BEA0C1}"/>
              </a:ext>
            </a:extLst>
          </p:cNvPr>
          <p:cNvSpPr/>
          <p:nvPr/>
        </p:nvSpPr>
        <p:spPr>
          <a:xfrm>
            <a:off x="11274764" y="4657022"/>
            <a:ext cx="8883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TPP1</a:t>
            </a:r>
          </a:p>
          <a:p>
            <a:r>
              <a:rPr lang="en-US" sz="1600" dirty="0"/>
              <a:t>3edy</a:t>
            </a:r>
          </a:p>
          <a:p>
            <a:r>
              <a:rPr lang="en-US" sz="1600" dirty="0"/>
              <a:t>O14773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35CA4-C9FF-4D7D-A44E-4259AAAA6C0E}"/>
              </a:ext>
            </a:extLst>
          </p:cNvPr>
          <p:cNvSpPr/>
          <p:nvPr/>
        </p:nvSpPr>
        <p:spPr>
          <a:xfrm>
            <a:off x="347577" y="5381460"/>
            <a:ext cx="60960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b="1" dirty="0"/>
              <a:t>1rk4</a:t>
            </a:r>
            <a:r>
              <a:rPr lang="en-US" dirty="0"/>
              <a:t>	O00299 	CLIC1	Chloride intracellular channel 1</a:t>
            </a:r>
          </a:p>
          <a:p>
            <a:r>
              <a:rPr lang="en" b="1" dirty="0">
                <a:sym typeface="Verdana"/>
              </a:rPr>
              <a:t>3</a:t>
            </a:r>
            <a:r>
              <a:rPr lang="en-US" b="1" dirty="0">
                <a:sym typeface="Verdana"/>
              </a:rPr>
              <a:t>rj8</a:t>
            </a:r>
            <a:r>
              <a:rPr lang="en-US" dirty="0">
                <a:sym typeface="Verdana"/>
              </a:rPr>
              <a:t> 	Q9Y5Z4 	HEBP2	SOUL protein</a:t>
            </a:r>
          </a:p>
          <a:p>
            <a:r>
              <a:rPr lang="en-US" b="1" dirty="0"/>
              <a:t>5inb</a:t>
            </a:r>
            <a:r>
              <a:rPr lang="en-US" dirty="0"/>
              <a:t> 	P36873 	PPP1CC	</a:t>
            </a:r>
            <a:r>
              <a:rPr lang="en" dirty="0">
                <a:sym typeface="Verdana"/>
              </a:rPr>
              <a:t>Protein phosphatase 1 (PP1)</a:t>
            </a:r>
          </a:p>
          <a:p>
            <a:r>
              <a:rPr lang="en-US" b="1" dirty="0"/>
              <a:t>5x2L</a:t>
            </a:r>
            <a:r>
              <a:rPr lang="en-US" dirty="0"/>
              <a:t>	Q9GZT4	SSR	Serine racemase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DC5CAB-94AE-45BB-BE9C-231BFFF08344}"/>
              </a:ext>
            </a:extLst>
          </p:cNvPr>
          <p:cNvSpPr/>
          <p:nvPr/>
        </p:nvSpPr>
        <p:spPr>
          <a:xfrm>
            <a:off x="11274765" y="2297921"/>
            <a:ext cx="8883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TPP1</a:t>
            </a:r>
          </a:p>
          <a:p>
            <a:r>
              <a:rPr lang="en-US" dirty="0"/>
              <a:t>1oiz</a:t>
            </a:r>
          </a:p>
          <a:p>
            <a:r>
              <a:rPr lang="en-US" dirty="0"/>
              <a:t>P49638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FCC586-238A-4968-B1FE-E72CCBD86E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519" y="2419117"/>
            <a:ext cx="2019765" cy="201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1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Tour of the RCSB PDB</a:t>
            </a:r>
          </a:p>
          <a:p>
            <a:pPr lvl="1"/>
            <a:r>
              <a:rPr lang="en-US" sz="3000" dirty="0"/>
              <a:t>Get the best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93559" y="1015663"/>
            <a:ext cx="12004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Go back to the PDB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FF0000"/>
                </a:solidFill>
              </a:rPr>
              <a:t>search with the UniProt ID for your target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76B087-DA5E-4E2E-A8EE-4E869F548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344" y="1564082"/>
            <a:ext cx="8299356" cy="5152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279D95-57C4-4D99-A407-EFAACEFFBECF}"/>
              </a:ext>
            </a:extLst>
          </p:cNvPr>
          <p:cNvSpPr txBox="1"/>
          <p:nvPr/>
        </p:nvSpPr>
        <p:spPr>
          <a:xfrm>
            <a:off x="3657601" y="1484768"/>
            <a:ext cx="6434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Searching using O14773 returns </a:t>
            </a:r>
            <a:r>
              <a:rPr lang="en-US" u="sng" dirty="0"/>
              <a:t>only</a:t>
            </a:r>
            <a:r>
              <a:rPr lang="en-US" dirty="0"/>
              <a:t> the human form of the target</a:t>
            </a:r>
          </a:p>
        </p:txBody>
      </p:sp>
    </p:spTree>
    <p:extLst>
      <p:ext uri="{BB962C8B-B14F-4D97-AF65-F5344CB8AC3E}">
        <p14:creationId xmlns:p14="http://schemas.microsoft.com/office/powerpoint/2010/main" val="2231784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Tour of the RCSB PDB</a:t>
            </a:r>
          </a:p>
          <a:p>
            <a:pPr lvl="1"/>
            <a:r>
              <a:rPr lang="en-US" sz="3000" dirty="0"/>
              <a:t>Structure summary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F27543-D07B-4351-93F5-614DA4A53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29" y="1162808"/>
            <a:ext cx="8879011" cy="566776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B21365AA-6073-4091-A7B1-04E4F9A86B0B}"/>
              </a:ext>
            </a:extLst>
          </p:cNvPr>
          <p:cNvSpPr/>
          <p:nvPr/>
        </p:nvSpPr>
        <p:spPr>
          <a:xfrm>
            <a:off x="2318994" y="2177592"/>
            <a:ext cx="69758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91BC9-CDBF-4EB1-A1EF-DFE8ED9B1BEB}"/>
              </a:ext>
            </a:extLst>
          </p:cNvPr>
          <p:cNvSpPr txBox="1"/>
          <p:nvPr/>
        </p:nvSpPr>
        <p:spPr>
          <a:xfrm>
            <a:off x="1421843" y="1463311"/>
            <a:ext cx="1388598" cy="148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dirty="0"/>
              <a:t>Biological assembly </a:t>
            </a:r>
            <a:r>
              <a:rPr lang="en-US" u="sng" dirty="0"/>
              <a:t>might</a:t>
            </a:r>
            <a:r>
              <a:rPr lang="en-US" dirty="0"/>
              <a:t> not be correct (check publication)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D0A36F-2A81-425F-8A18-C6B582B309AF}"/>
              </a:ext>
            </a:extLst>
          </p:cNvPr>
          <p:cNvSpPr/>
          <p:nvPr/>
        </p:nvSpPr>
        <p:spPr>
          <a:xfrm>
            <a:off x="10688601" y="949786"/>
            <a:ext cx="1057198" cy="6673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82157BE-7294-4AAA-AA73-85DAD0722752}"/>
              </a:ext>
            </a:extLst>
          </p:cNvPr>
          <p:cNvSpPr/>
          <p:nvPr/>
        </p:nvSpPr>
        <p:spPr>
          <a:xfrm>
            <a:off x="8416741" y="2982119"/>
            <a:ext cx="3479886" cy="18161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43C95F-7E01-47E6-95FC-D6A55C8DD22D}"/>
              </a:ext>
            </a:extLst>
          </p:cNvPr>
          <p:cNvSpPr/>
          <p:nvPr/>
        </p:nvSpPr>
        <p:spPr>
          <a:xfrm>
            <a:off x="7120380" y="6404606"/>
            <a:ext cx="694441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F52F1C6-AFFD-4332-A12A-49B9B9347D1D}"/>
              </a:ext>
            </a:extLst>
          </p:cNvPr>
          <p:cNvSpPr/>
          <p:nvPr/>
        </p:nvSpPr>
        <p:spPr>
          <a:xfrm rot="10800000">
            <a:off x="7120380" y="3429000"/>
            <a:ext cx="289087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502ED2-9C19-4C9B-BA87-9F98C5AC44CF}"/>
              </a:ext>
            </a:extLst>
          </p:cNvPr>
          <p:cNvSpPr txBox="1"/>
          <p:nvPr/>
        </p:nvSpPr>
        <p:spPr>
          <a:xfrm>
            <a:off x="7377326" y="3385736"/>
            <a:ext cx="847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Record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D76BB2-08F1-4190-821C-81062EDBF9F6}"/>
              </a:ext>
            </a:extLst>
          </p:cNvPr>
          <p:cNvSpPr txBox="1"/>
          <p:nvPr/>
        </p:nvSpPr>
        <p:spPr>
          <a:xfrm>
            <a:off x="7747372" y="6398985"/>
            <a:ext cx="1472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Get reference</a:t>
            </a:r>
          </a:p>
        </p:txBody>
      </p:sp>
    </p:spTree>
    <p:extLst>
      <p:ext uri="{BB962C8B-B14F-4D97-AF65-F5344CB8AC3E}">
        <p14:creationId xmlns:p14="http://schemas.microsoft.com/office/powerpoint/2010/main" val="714112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51D71A-017F-43D8-B772-CB3871440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41" y="1408844"/>
            <a:ext cx="10820400" cy="5105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Tour of the RCSB PDB</a:t>
            </a:r>
          </a:p>
          <a:p>
            <a:pPr lvl="1"/>
            <a:r>
              <a:rPr lang="en-US" sz="3000" dirty="0"/>
              <a:t>Structure summary 2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21365AA-6073-4091-A7B1-04E4F9A86B0B}"/>
              </a:ext>
            </a:extLst>
          </p:cNvPr>
          <p:cNvSpPr/>
          <p:nvPr/>
        </p:nvSpPr>
        <p:spPr>
          <a:xfrm rot="17601486">
            <a:off x="5137611" y="6123946"/>
            <a:ext cx="697583" cy="1508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D0A36F-2A81-425F-8A18-C6B582B309AF}"/>
              </a:ext>
            </a:extLst>
          </p:cNvPr>
          <p:cNvSpPr/>
          <p:nvPr/>
        </p:nvSpPr>
        <p:spPr>
          <a:xfrm>
            <a:off x="9152032" y="2904075"/>
            <a:ext cx="1057198" cy="2828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F52F1C6-AFFD-4332-A12A-49B9B9347D1D}"/>
              </a:ext>
            </a:extLst>
          </p:cNvPr>
          <p:cNvSpPr/>
          <p:nvPr/>
        </p:nvSpPr>
        <p:spPr>
          <a:xfrm rot="10800000">
            <a:off x="4330466" y="2904075"/>
            <a:ext cx="289087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0B5423-5488-4BA2-B550-B9F71386C04F}"/>
              </a:ext>
            </a:extLst>
          </p:cNvPr>
          <p:cNvSpPr/>
          <p:nvPr/>
        </p:nvSpPr>
        <p:spPr>
          <a:xfrm>
            <a:off x="3864990" y="2860812"/>
            <a:ext cx="465476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43426B0-9C2D-461A-A84E-ECB4B7400480}"/>
              </a:ext>
            </a:extLst>
          </p:cNvPr>
          <p:cNvSpPr/>
          <p:nvPr/>
        </p:nvSpPr>
        <p:spPr>
          <a:xfrm rot="14574287">
            <a:off x="2611584" y="6110009"/>
            <a:ext cx="697583" cy="1771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0DE5A1-1593-43F0-A2AB-BFF050193FD6}"/>
              </a:ext>
            </a:extLst>
          </p:cNvPr>
          <p:cNvSpPr txBox="1"/>
          <p:nvPr/>
        </p:nvSpPr>
        <p:spPr>
          <a:xfrm>
            <a:off x="3115557" y="6386140"/>
            <a:ext cx="235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Missing from structure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D37F93-E16E-4F9D-8C7E-EC4FEC5FFEB8}"/>
              </a:ext>
            </a:extLst>
          </p:cNvPr>
          <p:cNvSpPr txBox="1"/>
          <p:nvPr/>
        </p:nvSpPr>
        <p:spPr>
          <a:xfrm>
            <a:off x="4587412" y="2860811"/>
            <a:ext cx="847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Record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53709D4-892A-436B-8634-C53843C09B36}"/>
              </a:ext>
            </a:extLst>
          </p:cNvPr>
          <p:cNvSpPr/>
          <p:nvPr/>
        </p:nvSpPr>
        <p:spPr>
          <a:xfrm rot="10800000">
            <a:off x="10269265" y="2874729"/>
            <a:ext cx="289087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4CE230-AF57-42CF-AA50-6ACD35B44AF5}"/>
              </a:ext>
            </a:extLst>
          </p:cNvPr>
          <p:cNvSpPr txBox="1"/>
          <p:nvPr/>
        </p:nvSpPr>
        <p:spPr>
          <a:xfrm>
            <a:off x="10526211" y="2831465"/>
            <a:ext cx="142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Record if any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D56A28-5E42-46A1-BC91-CA2DE87B2036}"/>
              </a:ext>
            </a:extLst>
          </p:cNvPr>
          <p:cNvSpPr txBox="1"/>
          <p:nvPr/>
        </p:nvSpPr>
        <p:spPr>
          <a:xfrm>
            <a:off x="5640040" y="3209832"/>
            <a:ext cx="1466379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b="1" dirty="0"/>
              <a:t>For construct, not contents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9DFE953-6655-4EEE-9425-68B284A2C657}"/>
              </a:ext>
            </a:extLst>
          </p:cNvPr>
          <p:cNvSpPr/>
          <p:nvPr/>
        </p:nvSpPr>
        <p:spPr>
          <a:xfrm>
            <a:off x="5640040" y="2860811"/>
            <a:ext cx="465476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06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66888A-31E6-4AB7-832C-151CF919C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921"/>
          <a:stretch/>
        </p:blipFill>
        <p:spPr>
          <a:xfrm>
            <a:off x="1626830" y="1517417"/>
            <a:ext cx="10314653" cy="46002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Tour of the RCSB PDB</a:t>
            </a:r>
          </a:p>
          <a:p>
            <a:pPr lvl="1"/>
            <a:r>
              <a:rPr lang="en-US" sz="3000" dirty="0"/>
              <a:t>Structure summary 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B0B5423-5488-4BA2-B550-B9F71386C04F}"/>
              </a:ext>
            </a:extLst>
          </p:cNvPr>
          <p:cNvSpPr/>
          <p:nvPr/>
        </p:nvSpPr>
        <p:spPr>
          <a:xfrm>
            <a:off x="1772238" y="2033408"/>
            <a:ext cx="499621" cy="45860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541CE86-6B3D-4EE2-915C-2D77C54B17B0}"/>
              </a:ext>
            </a:extLst>
          </p:cNvPr>
          <p:cNvSpPr/>
          <p:nvPr/>
        </p:nvSpPr>
        <p:spPr>
          <a:xfrm>
            <a:off x="1162901" y="2665429"/>
            <a:ext cx="499621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E2590F-4E7A-43D6-9A9F-0BDDA917725D}"/>
              </a:ext>
            </a:extLst>
          </p:cNvPr>
          <p:cNvSpPr txBox="1"/>
          <p:nvPr/>
        </p:nvSpPr>
        <p:spPr>
          <a:xfrm>
            <a:off x="738432" y="2337421"/>
            <a:ext cx="847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Record</a:t>
            </a:r>
          </a:p>
          <a:p>
            <a:r>
              <a:rPr lang="en-US" b="1" dirty="0">
                <a:solidFill>
                  <a:srgbClr val="FF0000"/>
                </a:solidFill>
              </a:rPr>
              <a:t>IDs</a:t>
            </a:r>
          </a:p>
        </p:txBody>
      </p:sp>
    </p:spTree>
    <p:extLst>
      <p:ext uri="{BB962C8B-B14F-4D97-AF65-F5344CB8AC3E}">
        <p14:creationId xmlns:p14="http://schemas.microsoft.com/office/powerpoint/2010/main" val="3336798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CE7CFA-EB40-4FF6-A5B5-7B75970A22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965" b="5124"/>
          <a:stretch/>
        </p:blipFill>
        <p:spPr>
          <a:xfrm>
            <a:off x="1183329" y="1231882"/>
            <a:ext cx="10820400" cy="19355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Tour of the RCSB PDB</a:t>
            </a:r>
          </a:p>
          <a:p>
            <a:pPr lvl="1"/>
            <a:r>
              <a:rPr lang="en-US" sz="3000" dirty="0"/>
              <a:t>Comparing structures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0B5423-5488-4BA2-B550-B9F71386C04F}"/>
              </a:ext>
            </a:extLst>
          </p:cNvPr>
          <p:cNvSpPr/>
          <p:nvPr/>
        </p:nvSpPr>
        <p:spPr>
          <a:xfrm>
            <a:off x="1415856" y="2878226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73D708-5C05-44EA-A437-084BF1E02AAE}"/>
              </a:ext>
            </a:extLst>
          </p:cNvPr>
          <p:cNvSpPr/>
          <p:nvPr/>
        </p:nvSpPr>
        <p:spPr>
          <a:xfrm>
            <a:off x="602009" y="2884602"/>
            <a:ext cx="69758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EB204A-7D33-4E15-9F12-D3BD17D1F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038" y="3718255"/>
            <a:ext cx="10934700" cy="1466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7F77DF-1496-4D4B-A4F5-6FB9C78E047D}"/>
              </a:ext>
            </a:extLst>
          </p:cNvPr>
          <p:cNvSpPr txBox="1"/>
          <p:nvPr/>
        </p:nvSpPr>
        <p:spPr>
          <a:xfrm>
            <a:off x="567455" y="3393028"/>
            <a:ext cx="738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Scroll down on new page and click the + again to see all available structures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22F861-0C59-4C74-862F-D495A1703B02}"/>
              </a:ext>
            </a:extLst>
          </p:cNvPr>
          <p:cNvSpPr txBox="1"/>
          <p:nvPr/>
        </p:nvSpPr>
        <p:spPr>
          <a:xfrm>
            <a:off x="686850" y="5626118"/>
            <a:ext cx="55080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If you don’t already have it, </a:t>
            </a:r>
            <a:r>
              <a:rPr lang="en-US" sz="2000" b="1" dirty="0">
                <a:solidFill>
                  <a:srgbClr val="FF0000"/>
                </a:solidFill>
              </a:rPr>
              <a:t>download</a:t>
            </a:r>
            <a:r>
              <a:rPr lang="en-US" sz="2000" b="1" dirty="0"/>
              <a:t> your PDB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you are working on CLIC1, also download 1k0n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you are working on SSR, also download 3L6b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3DF4EF-A158-409E-9DCA-BDA83887E1B7}"/>
              </a:ext>
            </a:extLst>
          </p:cNvPr>
          <p:cNvSpPr txBox="1"/>
          <p:nvPr/>
        </p:nvSpPr>
        <p:spPr>
          <a:xfrm>
            <a:off x="567455" y="2647244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4005030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4C04730-6C31-4520-9314-D89BF5EA5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07" y="1472985"/>
            <a:ext cx="5325089" cy="46841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</a:t>
            </a:r>
          </a:p>
          <a:p>
            <a:pPr lvl="1"/>
            <a:r>
              <a:rPr lang="en-US" sz="3000" dirty="0"/>
              <a:t>View your targets and check the sequence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112463" y="1347241"/>
            <a:ext cx="5628461" cy="358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Open</a:t>
            </a:r>
            <a:r>
              <a:rPr lang="en-US" sz="2000" dirty="0"/>
              <a:t> the PDB file with PyMol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Stop</a:t>
            </a:r>
            <a:r>
              <a:rPr lang="en-US" sz="2000" dirty="0"/>
              <a:t> and check the sequence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Display the sequence:  Click 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Compare to the UniProt sequence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All targets seem okay!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Small chain breaks shown as dotted lines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1rk4, 5x21 chain B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Chain breaks also shown in sequence with ---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5x21 chains A and 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3F7E076-CECB-4731-9919-DA8BD772710F}"/>
              </a:ext>
            </a:extLst>
          </p:cNvPr>
          <p:cNvSpPr/>
          <p:nvPr/>
        </p:nvSpPr>
        <p:spPr>
          <a:xfrm>
            <a:off x="11379988" y="5952751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59E128A-D9A7-434D-B9F9-419C82FDE72B}"/>
              </a:ext>
            </a:extLst>
          </p:cNvPr>
          <p:cNvSpPr/>
          <p:nvPr/>
        </p:nvSpPr>
        <p:spPr>
          <a:xfrm rot="16200000">
            <a:off x="11351906" y="6329299"/>
            <a:ext cx="36933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C1653B-F0BF-4B9F-92CE-2F4F90FB30B4}"/>
              </a:ext>
            </a:extLst>
          </p:cNvPr>
          <p:cNvSpPr txBox="1"/>
          <p:nvPr/>
        </p:nvSpPr>
        <p:spPr>
          <a:xfrm>
            <a:off x="10300646" y="6364516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the </a:t>
            </a:r>
            <a:r>
              <a:rPr lang="en-US" dirty="0"/>
              <a:t>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DAC408A-5245-45D4-A285-A960B5A8D3A6}"/>
              </a:ext>
            </a:extLst>
          </p:cNvPr>
          <p:cNvCxnSpPr>
            <a:cxnSpLocks/>
          </p:cNvCxnSpPr>
          <p:nvPr/>
        </p:nvCxnSpPr>
        <p:spPr>
          <a:xfrm>
            <a:off x="4845377" y="3667027"/>
            <a:ext cx="2648932" cy="2777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954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</a:t>
            </a:r>
          </a:p>
          <a:p>
            <a:pPr lvl="1"/>
            <a:r>
              <a:rPr lang="en-US" sz="3000" dirty="0"/>
              <a:t>Check the B-factors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8847E-89EE-476C-8DB7-CCF7F6DC4F69}"/>
              </a:ext>
            </a:extLst>
          </p:cNvPr>
          <p:cNvSpPr txBox="1"/>
          <p:nvPr/>
        </p:nvSpPr>
        <p:spPr>
          <a:xfrm>
            <a:off x="178451" y="1463076"/>
            <a:ext cx="5359426" cy="393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B-factors (X-ray structures only) are used in structure determination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B-factors reflect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thermal motion (vibration)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static disorder (rotamers)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problems with crystal (X-ray damage)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High B-factors show regions that are less well-determined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Very high B-factors indicate structural problems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1rk4, 3rj8,</a:t>
            </a:r>
            <a:r>
              <a:rPr lang="en-US" sz="2000" b="1" dirty="0"/>
              <a:t> </a:t>
            </a:r>
            <a:r>
              <a:rPr lang="en-US" sz="2000" dirty="0"/>
              <a:t>5inb, 5x2L all look normal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D77AEF-87ED-4CB5-8E2C-A4FB9776E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947" y="1086947"/>
            <a:ext cx="5325089" cy="468410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BF646165-E22E-4E72-8462-9ADB00C8FEEA}"/>
              </a:ext>
            </a:extLst>
          </p:cNvPr>
          <p:cNvSpPr/>
          <p:nvPr/>
        </p:nvSpPr>
        <p:spPr>
          <a:xfrm>
            <a:off x="10760191" y="2870647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2B29F71-BF5A-4846-93BA-7C620EB4A4B0}"/>
              </a:ext>
            </a:extLst>
          </p:cNvPr>
          <p:cNvSpPr/>
          <p:nvPr/>
        </p:nvSpPr>
        <p:spPr>
          <a:xfrm rot="10800000">
            <a:off x="11143855" y="2867596"/>
            <a:ext cx="36933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91BD0E-B4CB-4F9A-BA5B-C36631AC5509}"/>
              </a:ext>
            </a:extLst>
          </p:cNvPr>
          <p:cNvSpPr txBox="1"/>
          <p:nvPr/>
        </p:nvSpPr>
        <p:spPr>
          <a:xfrm>
            <a:off x="10928036" y="2501315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the </a:t>
            </a:r>
            <a:r>
              <a:rPr lang="en-US" dirty="0"/>
              <a:t>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CA4CC1-287D-4BBF-8E5A-01EB45558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1881" y="3305652"/>
            <a:ext cx="2181225" cy="3305175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3EE633BA-1085-48F0-985A-464FB7AC8DAE}"/>
              </a:ext>
            </a:extLst>
          </p:cNvPr>
          <p:cNvSpPr/>
          <p:nvPr/>
        </p:nvSpPr>
        <p:spPr>
          <a:xfrm>
            <a:off x="8422510" y="4920531"/>
            <a:ext cx="36933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01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8DB2514-42A5-4639-800B-A4344FF18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668" y="471324"/>
            <a:ext cx="2400300" cy="771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</a:t>
            </a:r>
          </a:p>
          <a:p>
            <a:pPr lvl="1"/>
            <a:r>
              <a:rPr lang="en-US" sz="3000" dirty="0"/>
              <a:t>Aligning structures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D117F4-24DE-4DA7-AD65-7AB99DE1EBC8}"/>
              </a:ext>
            </a:extLst>
          </p:cNvPr>
          <p:cNvSpPr txBox="1"/>
          <p:nvPr/>
        </p:nvSpPr>
        <p:spPr>
          <a:xfrm>
            <a:off x="112026" y="1045348"/>
            <a:ext cx="7007383" cy="56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/>
              <a:t>Simple alignment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1rk4 is a dimer, but it has no ligand present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Another CLIC1 structure has glutathione bound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Download both 1rk4.pdb and 1k0n.pdb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Open 1rk4 with a new PyMol window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File/Open… </a:t>
            </a:r>
            <a:r>
              <a:rPr lang="en-US" sz="2000" dirty="0"/>
              <a:t>(select 1rk4)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1k0n does not have a correct dimer, remove the chain without GSH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C00000"/>
                </a:solidFill>
              </a:rPr>
              <a:t>remove 1k0n and chain B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C00000"/>
                </a:solidFill>
              </a:rPr>
              <a:t>save 1k0nA.pdb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Now we want to align the structures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Click the A (Action) for 1k0n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Select align/to molecule/1rk4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RMSD reported in top window (RMSD = 0.506)</a:t>
            </a:r>
          </a:p>
          <a:p>
            <a:pPr marL="1257300" lvl="2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Root Mean Square Deviation</a:t>
            </a:r>
          </a:p>
          <a:p>
            <a:pPr marL="1257300" lvl="2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RMSD ≤ 1.0 means structures essentially identical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FDE3C7-88B4-4AE1-A1D2-8A4403743FEC}"/>
              </a:ext>
            </a:extLst>
          </p:cNvPr>
          <p:cNvSpPr/>
          <p:nvPr/>
        </p:nvSpPr>
        <p:spPr>
          <a:xfrm>
            <a:off x="8326905" y="866225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4673779-FDAD-48B2-9673-789C7892809C}"/>
              </a:ext>
            </a:extLst>
          </p:cNvPr>
          <p:cNvSpPr/>
          <p:nvPr/>
        </p:nvSpPr>
        <p:spPr>
          <a:xfrm rot="10800000">
            <a:off x="8710569" y="863174"/>
            <a:ext cx="36933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E97B0-4CF9-45FC-98B8-250E856A3D66}"/>
              </a:ext>
            </a:extLst>
          </p:cNvPr>
          <p:cNvSpPr txBox="1"/>
          <p:nvPr/>
        </p:nvSpPr>
        <p:spPr>
          <a:xfrm>
            <a:off x="9212696" y="596518"/>
            <a:ext cx="2693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the </a:t>
            </a:r>
            <a:r>
              <a:rPr lang="en-US" dirty="0"/>
              <a:t>A (Action) for 1k0n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FE7B91-3729-4233-B3D5-00B534147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203" y="1866900"/>
            <a:ext cx="44958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79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</a:t>
            </a:r>
          </a:p>
          <a:p>
            <a:pPr lvl="1"/>
            <a:r>
              <a:rPr lang="en-US" sz="3000" dirty="0"/>
              <a:t>Display existing ligands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D117F4-24DE-4DA7-AD65-7AB99DE1EBC8}"/>
              </a:ext>
            </a:extLst>
          </p:cNvPr>
          <p:cNvSpPr txBox="1"/>
          <p:nvPr/>
        </p:nvSpPr>
        <p:spPr>
          <a:xfrm>
            <a:off x="99587" y="1242849"/>
            <a:ext cx="5792743" cy="4282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/>
              <a:t>Ligand Sites Using Presets (use your target now)</a:t>
            </a:r>
          </a:p>
          <a:p>
            <a:pPr>
              <a:lnSpc>
                <a:spcPct val="114000"/>
              </a:lnSpc>
            </a:pPr>
            <a:r>
              <a:rPr lang="en-US" sz="2000" b="1" dirty="0">
                <a:solidFill>
                  <a:srgbClr val="FF0000"/>
                </a:solidFill>
              </a:rPr>
              <a:t>A/preset/ligand sites/transparent (better)</a:t>
            </a:r>
          </a:p>
          <a:p>
            <a:pPr>
              <a:lnSpc>
                <a:spcPct val="114000"/>
              </a:lnSpc>
            </a:pPr>
            <a:endParaRPr lang="en-US" sz="2000" dirty="0"/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5inb has a bunch of glycerol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C00000"/>
                </a:solidFill>
              </a:rPr>
              <a:t>remove resn GOL</a:t>
            </a:r>
            <a:r>
              <a:rPr lang="en-US" sz="2000" dirty="0"/>
              <a:t> 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C00000"/>
                </a:solidFill>
              </a:rPr>
              <a:t>save 5inb.pdb</a:t>
            </a:r>
          </a:p>
          <a:p>
            <a:pPr marL="801688" lvl="2">
              <a:lnSpc>
                <a:spcPct val="114000"/>
              </a:lnSpc>
            </a:pPr>
            <a:endParaRPr lang="en-US" sz="2000" dirty="0"/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For 5x2l remove chain B: 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C00000"/>
                </a:solidFill>
              </a:rPr>
              <a:t>remove 5x2l and chain B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C00000"/>
                </a:solidFill>
              </a:rPr>
              <a:t>save 5x2lA.pdb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C00000"/>
              </a:solidFill>
            </a:endParaRP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1rk4 has no ligands, use 1k0nA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6BAD59-807D-42DF-8512-A855BF7BD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331" y="1470035"/>
            <a:ext cx="5844039" cy="51525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F4A3FF-67A9-4BEB-8F3E-37875C84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963" y="681559"/>
            <a:ext cx="2133600" cy="47625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FFDE3C7-88B4-4AE1-A1D2-8A4403743FEC}"/>
              </a:ext>
            </a:extLst>
          </p:cNvPr>
          <p:cNvSpPr/>
          <p:nvPr/>
        </p:nvSpPr>
        <p:spPr>
          <a:xfrm>
            <a:off x="8326905" y="866225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4673779-FDAD-48B2-9673-789C7892809C}"/>
              </a:ext>
            </a:extLst>
          </p:cNvPr>
          <p:cNvSpPr/>
          <p:nvPr/>
        </p:nvSpPr>
        <p:spPr>
          <a:xfrm rot="10800000">
            <a:off x="8710569" y="863174"/>
            <a:ext cx="36933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E97B0-4CF9-45FC-98B8-250E856A3D66}"/>
              </a:ext>
            </a:extLst>
          </p:cNvPr>
          <p:cNvSpPr txBox="1"/>
          <p:nvPr/>
        </p:nvSpPr>
        <p:spPr>
          <a:xfrm>
            <a:off x="9212696" y="596518"/>
            <a:ext cx="2693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the </a:t>
            </a:r>
            <a:r>
              <a:rPr lang="en-US" dirty="0"/>
              <a:t>A (action) for the object (not for All)</a:t>
            </a:r>
          </a:p>
        </p:txBody>
      </p:sp>
    </p:spTree>
    <p:extLst>
      <p:ext uri="{BB962C8B-B14F-4D97-AF65-F5344CB8AC3E}">
        <p14:creationId xmlns:p14="http://schemas.microsoft.com/office/powerpoint/2010/main" val="1923767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D565001-CE65-4BBA-9D68-388656559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535" y="353080"/>
            <a:ext cx="2133600" cy="647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D117F4-24DE-4DA7-AD65-7AB99DE1EBC8}"/>
              </a:ext>
            </a:extLst>
          </p:cNvPr>
          <p:cNvSpPr txBox="1"/>
          <p:nvPr/>
        </p:nvSpPr>
        <p:spPr>
          <a:xfrm>
            <a:off x="245259" y="1375767"/>
            <a:ext cx="5200452" cy="5335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/>
              <a:t>Ligand sites preset, continued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Shows polar contacts (yellow dashes)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To display distances to amino acids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Click S (Show) and click on labels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Click on amino acids to identify &amp; record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Highlighted in sequence and shown in upper window, for example: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	“You Clicked /1k0n//A/LEU’64/O”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Note</a:t>
            </a:r>
            <a:r>
              <a:rPr lang="en-US" sz="2000" dirty="0"/>
              <a:t>:  Presets control colors, representation</a:t>
            </a: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Save</a:t>
            </a:r>
            <a:r>
              <a:rPr lang="en-US" sz="2000" dirty="0"/>
              <a:t> session files for later use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File/Save Session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Name the file pdb-ligand-sites.pse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Or 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save pdb-ligand-sites.pse</a:t>
            </a:r>
            <a:endParaRPr lang="en-US" sz="2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FDE3C7-88B4-4AE1-A1D2-8A4403743FEC}"/>
              </a:ext>
            </a:extLst>
          </p:cNvPr>
          <p:cNvSpPr/>
          <p:nvPr/>
        </p:nvSpPr>
        <p:spPr>
          <a:xfrm>
            <a:off x="7846138" y="724079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4673779-FDAD-48B2-9673-789C7892809C}"/>
              </a:ext>
            </a:extLst>
          </p:cNvPr>
          <p:cNvSpPr/>
          <p:nvPr/>
        </p:nvSpPr>
        <p:spPr>
          <a:xfrm rot="10800000">
            <a:off x="8229802" y="721028"/>
            <a:ext cx="369333" cy="2828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E97B0-4CF9-45FC-98B8-250E856A3D66}"/>
              </a:ext>
            </a:extLst>
          </p:cNvPr>
          <p:cNvSpPr txBox="1"/>
          <p:nvPr/>
        </p:nvSpPr>
        <p:spPr>
          <a:xfrm>
            <a:off x="8731930" y="454372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the </a:t>
            </a:r>
            <a:r>
              <a:rPr lang="en-US" dirty="0"/>
              <a:t>S for the pol_conts object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E0B171-C912-4F6C-8A24-E176897AF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186" y="1375767"/>
            <a:ext cx="5872105" cy="51525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B9DA57-7F43-43EE-9EC1-38C5AE770782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</a:t>
            </a:r>
          </a:p>
          <a:p>
            <a:pPr lvl="1"/>
            <a:r>
              <a:rPr lang="en-US" sz="3000" dirty="0"/>
              <a:t>Examine existing ligands</a:t>
            </a:r>
          </a:p>
        </p:txBody>
      </p:sp>
    </p:spTree>
    <p:extLst>
      <p:ext uri="{BB962C8B-B14F-4D97-AF65-F5344CB8AC3E}">
        <p14:creationId xmlns:p14="http://schemas.microsoft.com/office/powerpoint/2010/main" val="3118769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 Practical Session</a:t>
            </a:r>
          </a:p>
          <a:p>
            <a:pPr lvl="1"/>
            <a:r>
              <a:rPr lang="en-US" sz="3000" dirty="0"/>
              <a:t>Making measurements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EF4B9A-6C6C-4B5A-83C5-34AA4D34D29C}"/>
              </a:ext>
            </a:extLst>
          </p:cNvPr>
          <p:cNvSpPr/>
          <p:nvPr/>
        </p:nvSpPr>
        <p:spPr>
          <a:xfrm>
            <a:off x="150309" y="1269487"/>
            <a:ext cx="5044521" cy="323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Top menu</a:t>
            </a:r>
            <a:r>
              <a:rPr lang="en-US" sz="2000" dirty="0"/>
              <a:t> this time:  </a:t>
            </a:r>
            <a:r>
              <a:rPr lang="en-US" sz="2000" dirty="0">
                <a:solidFill>
                  <a:srgbClr val="FF0000"/>
                </a:solidFill>
              </a:rPr>
              <a:t>Wizard/Measurement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New panel opens up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Click on Distances</a:t>
            </a:r>
            <a:r>
              <a:rPr lang="en-US" sz="2000" dirty="0"/>
              <a:t> to change measurement mode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Example: Distances to Rings allows you to measure distance to center of plane of the ring</a:t>
            </a:r>
          </a:p>
          <a:p>
            <a:pPr marL="342900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Click on each pair of atoms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Click </a:t>
            </a:r>
            <a:r>
              <a:rPr lang="en-US" sz="2000" dirty="0">
                <a:solidFill>
                  <a:srgbClr val="FF0000"/>
                </a:solidFill>
              </a:rPr>
              <a:t>Done</a:t>
            </a:r>
            <a:r>
              <a:rPr lang="en-US" sz="2000" dirty="0"/>
              <a:t> when you are finished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CDDCA6-052D-47F9-B19F-5A947BF02BAB}"/>
              </a:ext>
            </a:extLst>
          </p:cNvPr>
          <p:cNvGrpSpPr/>
          <p:nvPr/>
        </p:nvGrpSpPr>
        <p:grpSpPr>
          <a:xfrm>
            <a:off x="5644843" y="425952"/>
            <a:ext cx="6168707" cy="5417170"/>
            <a:chOff x="5644843" y="425952"/>
            <a:chExt cx="6168707" cy="54171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3FD07D3-A26B-403A-BFC7-E3AA5C23B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4843" y="425952"/>
              <a:ext cx="6097145" cy="225422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588945E-0D18-4688-9031-9A95880A1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4843" y="2458205"/>
              <a:ext cx="6168707" cy="3384917"/>
            </a:xfrm>
            <a:prstGeom prst="rect">
              <a:avLst/>
            </a:prstGeom>
          </p:spPr>
        </p:pic>
      </p:grpSp>
      <p:sp>
        <p:nvSpPr>
          <p:cNvPr id="7" name="Arrow: Right 6">
            <a:extLst>
              <a:ext uri="{FF2B5EF4-FFF2-40B4-BE49-F238E27FC236}">
                <a16:creationId xmlns:a16="http://schemas.microsoft.com/office/drawing/2014/main" id="{830EB931-66C9-4DE8-A16B-4BCBCA7E01D6}"/>
              </a:ext>
            </a:extLst>
          </p:cNvPr>
          <p:cNvSpPr/>
          <p:nvPr/>
        </p:nvSpPr>
        <p:spPr>
          <a:xfrm rot="5400000">
            <a:off x="10295757" y="3479836"/>
            <a:ext cx="844459" cy="45130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B3D900-78DC-4B94-8704-75D169092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970" y="4753426"/>
            <a:ext cx="22193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78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 Practical Session</a:t>
            </a:r>
          </a:p>
          <a:p>
            <a:pPr lvl="1"/>
            <a:r>
              <a:rPr lang="en-US" sz="3000" dirty="0"/>
              <a:t>A few notes…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EF4B9A-6C6C-4B5A-83C5-34AA4D34D29C}"/>
              </a:ext>
            </a:extLst>
          </p:cNvPr>
          <p:cNvSpPr/>
          <p:nvPr/>
        </p:nvSpPr>
        <p:spPr>
          <a:xfrm>
            <a:off x="295464" y="1533856"/>
            <a:ext cx="8232638" cy="3230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PyMol is Python-based (a scripting language)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All commands and settings act on top of whatever has been done before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Sometimes this interferes with something else you want to do</a:t>
            </a:r>
          </a:p>
          <a:p>
            <a:pPr marL="1257300" lvl="2" indent="-342900">
              <a:lnSpc>
                <a:spcPct val="114000"/>
              </a:lnSpc>
              <a:buFont typeface="Courier New" panose="02070309020205020404" pitchFamily="49" charset="0"/>
              <a:buChar char="o"/>
            </a:pPr>
            <a:r>
              <a:rPr lang="en-US" sz="2000" b="1" dirty="0"/>
              <a:t>Especially</a:t>
            </a:r>
            <a:r>
              <a:rPr lang="en-US" sz="2000" dirty="0"/>
              <a:t> problematic after using a </a:t>
            </a:r>
            <a:r>
              <a:rPr lang="en-US" sz="2000" b="1" dirty="0"/>
              <a:t>preset</a:t>
            </a:r>
            <a:r>
              <a:rPr lang="en-US" sz="2000" dirty="0"/>
              <a:t> (from A/preset)</a:t>
            </a:r>
            <a:endParaRPr lang="en-US" sz="2000" b="1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Save your session (File/Save Session)</a:t>
            </a:r>
            <a:endParaRPr lang="en-US" sz="2000" dirty="0"/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Close </a:t>
            </a:r>
            <a:r>
              <a:rPr lang="en-US" sz="2000" dirty="0" err="1">
                <a:solidFill>
                  <a:srgbClr val="FF0000"/>
                </a:solidFill>
              </a:rPr>
              <a:t>PyMol</a:t>
            </a:r>
            <a:endParaRPr lang="en-US" sz="2000" dirty="0"/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Open the pdb again</a:t>
            </a:r>
            <a:r>
              <a:rPr lang="en-US" sz="2000" dirty="0"/>
              <a:t> for the next demo</a:t>
            </a:r>
          </a:p>
          <a:p>
            <a:pPr>
              <a:lnSpc>
                <a:spcPct val="114000"/>
              </a:lnSpc>
            </a:pPr>
            <a:r>
              <a:rPr lang="en-US" sz="2000" dirty="0"/>
              <a:t>	If you removed chains, make sure to open the saved pdb file</a:t>
            </a:r>
          </a:p>
        </p:txBody>
      </p:sp>
    </p:spTree>
    <p:extLst>
      <p:ext uri="{BB962C8B-B14F-4D97-AF65-F5344CB8AC3E}">
        <p14:creationId xmlns:p14="http://schemas.microsoft.com/office/powerpoint/2010/main" val="1067672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 Practical Session</a:t>
            </a:r>
          </a:p>
          <a:p>
            <a:pPr lvl="1"/>
            <a:r>
              <a:rPr lang="en-US" sz="3000" dirty="0"/>
              <a:t>Generate electrostatic surface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BAF98E-7F15-4159-BECF-397567AED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894" y="126384"/>
            <a:ext cx="6183021" cy="20323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8AE588-3B39-404C-A407-8143AD6D0CB9}"/>
              </a:ext>
            </a:extLst>
          </p:cNvPr>
          <p:cNvSpPr/>
          <p:nvPr/>
        </p:nvSpPr>
        <p:spPr>
          <a:xfrm>
            <a:off x="150309" y="1142575"/>
            <a:ext cx="6109089" cy="5686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Top menu</a:t>
            </a:r>
            <a:r>
              <a:rPr lang="en-US" sz="2000" dirty="0"/>
              <a:t>:  </a:t>
            </a:r>
            <a:r>
              <a:rPr lang="en-US" sz="2000" dirty="0">
                <a:solidFill>
                  <a:srgbClr val="FF0000"/>
                </a:solidFill>
              </a:rPr>
              <a:t>Plugin/APBS Electrostatics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New window opens up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Use defaults for now</a:t>
            </a:r>
            <a:r>
              <a:rPr lang="en-US" sz="2000" dirty="0">
                <a:solidFill>
                  <a:srgbClr val="FF0000"/>
                </a:solidFill>
              </a:rPr>
              <a:t>*</a:t>
            </a:r>
            <a:r>
              <a:rPr lang="en-US" sz="2000" dirty="0"/>
              <a:t>, click </a:t>
            </a:r>
            <a:r>
              <a:rPr lang="en-US" sz="2000" dirty="0">
                <a:solidFill>
                  <a:srgbClr val="FF0000"/>
                </a:solidFill>
              </a:rPr>
              <a:t>Run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… warnings.  </a:t>
            </a:r>
            <a:r>
              <a:rPr lang="en-US" sz="2000" dirty="0">
                <a:solidFill>
                  <a:srgbClr val="FF0000"/>
                </a:solidFill>
              </a:rPr>
              <a:t>Continue?  (Yes)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Close</a:t>
            </a:r>
            <a:r>
              <a:rPr lang="en-US" sz="2000" dirty="0"/>
              <a:t> the final dialog box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This is an </a:t>
            </a:r>
            <a:r>
              <a:rPr lang="en-US" sz="2000" b="1" dirty="0"/>
              <a:t>approximate</a:t>
            </a:r>
            <a:r>
              <a:rPr lang="en-US" sz="2000" dirty="0"/>
              <a:t> electrostatic surface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For better surface display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set surface_quality, 1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If your computer is too slow</a:t>
            </a:r>
            <a:r>
              <a:rPr lang="en-US" sz="2000" dirty="0"/>
              <a:t>, reset with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set surface_quality, 0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To hide waters</a:t>
            </a:r>
          </a:p>
          <a:p>
            <a:pPr lvl="1">
              <a:lnSpc>
                <a:spcPct val="114000"/>
              </a:lnSpc>
            </a:pPr>
            <a:r>
              <a:rPr lang="en-US" sz="2000" dirty="0" err="1"/>
              <a:t>PyMol</a:t>
            </a:r>
            <a:r>
              <a:rPr lang="en-US" sz="2000" dirty="0"/>
              <a:t>&gt;</a:t>
            </a:r>
            <a:r>
              <a:rPr lang="en-US" sz="2000" dirty="0">
                <a:solidFill>
                  <a:srgbClr val="FF0000"/>
                </a:solidFill>
              </a:rPr>
              <a:t>hide nonbonded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Surface display automatically excludes ligands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Examine your protein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b="1" dirty="0"/>
              <a:t>Can you identify any potential binding pockets?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8BF8A2-6E74-4F89-8036-2DC7A4AB4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212" y="2285150"/>
            <a:ext cx="3599605" cy="454423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B79E094-35CB-4C19-8FA7-450EE44E2009}"/>
              </a:ext>
            </a:extLst>
          </p:cNvPr>
          <p:cNvSpPr/>
          <p:nvPr/>
        </p:nvSpPr>
        <p:spPr>
          <a:xfrm>
            <a:off x="10102014" y="6457360"/>
            <a:ext cx="1799803" cy="4984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698F3B-1B5B-43BF-83B4-019C66BAD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894" y="2401041"/>
            <a:ext cx="2414100" cy="23818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19B174-30A2-4EAB-A7F6-2E0B1275DB64}"/>
              </a:ext>
            </a:extLst>
          </p:cNvPr>
          <p:cNvSpPr txBox="1"/>
          <p:nvPr/>
        </p:nvSpPr>
        <p:spPr>
          <a:xfrm>
            <a:off x="5614894" y="4782881"/>
            <a:ext cx="797654" cy="276999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negative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0A2B24-2CA3-412B-B4B1-3559371FFBB2}"/>
              </a:ext>
            </a:extLst>
          </p:cNvPr>
          <p:cNvSpPr txBox="1"/>
          <p:nvPr/>
        </p:nvSpPr>
        <p:spPr>
          <a:xfrm>
            <a:off x="7231340" y="4776438"/>
            <a:ext cx="733534" cy="276999"/>
          </a:xfrm>
          <a:prstGeom prst="rect">
            <a:avLst/>
          </a:prstGeom>
          <a:solidFill>
            <a:srgbClr val="0707FF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2075906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D0B9AD-F989-4489-9600-D861EAA32F55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 Practical Session</a:t>
            </a:r>
          </a:p>
          <a:p>
            <a:pPr lvl="1"/>
            <a:r>
              <a:rPr lang="en-US" sz="3000" dirty="0"/>
              <a:t>Display contacts without using presets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8311EC-E057-49AA-89B9-09148A6CC9CC}"/>
              </a:ext>
            </a:extLst>
          </p:cNvPr>
          <p:cNvSpPr/>
          <p:nvPr/>
        </p:nvSpPr>
        <p:spPr>
          <a:xfrm>
            <a:off x="236758" y="1201048"/>
            <a:ext cx="6130846" cy="53353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Turn surface off by clicking the object label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Click on ligand to select it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Click the A next to the (sele)</a:t>
            </a:r>
            <a:r>
              <a:rPr lang="en-US" sz="2000" dirty="0"/>
              <a:t> 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Select modify/expand/by 4 A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Click A again, then rename selection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use keyboard to rename the selection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S/sticks </a:t>
            </a:r>
            <a:r>
              <a:rPr lang="en-US" sz="2000" dirty="0"/>
              <a:t>to show sticks for the expanded selection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Use </a:t>
            </a:r>
            <a:r>
              <a:rPr lang="en-US" sz="2000" dirty="0">
                <a:solidFill>
                  <a:srgbClr val="FF0000"/>
                </a:solidFill>
              </a:rPr>
              <a:t>Wizard/Measurement</a:t>
            </a:r>
            <a:r>
              <a:rPr lang="en-US" sz="2000" dirty="0"/>
              <a:t> to find/show distances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hide label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Turn electrostatic surface back on</a:t>
            </a:r>
            <a:r>
              <a:rPr lang="en-US" sz="2000" dirty="0"/>
              <a:t> &amp; examine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Save</a:t>
            </a:r>
            <a:r>
              <a:rPr lang="en-US" sz="2000" dirty="0"/>
              <a:t> session file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File/Save Session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	Name the file pdb-electrostatics.pse</a:t>
            </a:r>
          </a:p>
          <a:p>
            <a:pPr marL="800100" lvl="1" indent="-3429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Or </a:t>
            </a:r>
          </a:p>
          <a:p>
            <a:pPr lvl="2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save pdb-electrostatics.pse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F8075F-F719-490A-90F0-FC3D7E606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714" y="1015663"/>
            <a:ext cx="2209800" cy="75247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F40C264-8A08-4D7B-BD8C-4E6F4AAB911A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210586" y="1498347"/>
            <a:ext cx="1488977" cy="205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BF7F1EE-6ABA-461B-BA64-8AE849CFA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604" y="2483936"/>
            <a:ext cx="5526076" cy="3935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976B69-DD31-4398-AE4B-1FD7D2535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890" y="1225213"/>
            <a:ext cx="2247900" cy="108585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8507A7D-AF88-4CF5-B378-7AD725B5A041}"/>
              </a:ext>
            </a:extLst>
          </p:cNvPr>
          <p:cNvSpPr/>
          <p:nvPr/>
        </p:nvSpPr>
        <p:spPr>
          <a:xfrm>
            <a:off x="6699563" y="1394235"/>
            <a:ext cx="1128937" cy="2082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F1267B-A1E6-4733-B91E-8C8ECC7421AC}"/>
              </a:ext>
            </a:extLst>
          </p:cNvPr>
          <p:cNvCxnSpPr>
            <a:cxnSpLocks/>
          </p:cNvCxnSpPr>
          <p:nvPr/>
        </p:nvCxnSpPr>
        <p:spPr>
          <a:xfrm flipV="1">
            <a:off x="3599070" y="2020947"/>
            <a:ext cx="6033817" cy="1407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30E3D475-4C3C-470E-9EA2-7C257260BF8F}"/>
              </a:ext>
            </a:extLst>
          </p:cNvPr>
          <p:cNvSpPr/>
          <p:nvPr/>
        </p:nvSpPr>
        <p:spPr>
          <a:xfrm>
            <a:off x="10797567" y="1907783"/>
            <a:ext cx="297986" cy="276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29135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3254C4-B010-497E-8E0D-001792B28EAF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PyMol Practical Session</a:t>
            </a:r>
          </a:p>
          <a:p>
            <a:pPr lvl="1"/>
            <a:r>
              <a:rPr lang="en-US" sz="3000" dirty="0"/>
              <a:t>Making figures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EF4B9A-6C6C-4B5A-83C5-34AA4D34D29C}"/>
              </a:ext>
            </a:extLst>
          </p:cNvPr>
          <p:cNvSpPr/>
          <p:nvPr/>
        </p:nvSpPr>
        <p:spPr>
          <a:xfrm>
            <a:off x="295464" y="1226038"/>
            <a:ext cx="5800536" cy="393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Download</a:t>
            </a:r>
            <a:r>
              <a:rPr lang="en-US" sz="2000" dirty="0"/>
              <a:t> Basic-Settings.pml from Box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 can open this file with a text editor to see the commands (look up on PyMol WIKI to learn more) 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run Basic-Settings.pml</a:t>
            </a: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Move your molecule around to get the view you want to show</a:t>
            </a:r>
          </a:p>
          <a:p>
            <a:pPr>
              <a:lnSpc>
                <a:spcPct val="114000"/>
              </a:lnSpc>
            </a:pP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To make a high-quality image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ray</a:t>
            </a:r>
            <a:endParaRPr lang="en-US" sz="20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To save the image (at default of 150 dpi)</a:t>
            </a:r>
          </a:p>
          <a:p>
            <a:pPr lvl="1">
              <a:lnSpc>
                <a:spcPct val="114000"/>
              </a:lnSpc>
            </a:pPr>
            <a:r>
              <a:rPr lang="en-US" sz="2000" dirty="0"/>
              <a:t>PyMOL&gt;</a:t>
            </a:r>
            <a:r>
              <a:rPr lang="en-US" sz="2000" dirty="0">
                <a:solidFill>
                  <a:srgbClr val="FF0000"/>
                </a:solidFill>
              </a:rPr>
              <a:t>png filename.png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63CBB-7920-4E0D-804B-42806D502E78}"/>
              </a:ext>
            </a:extLst>
          </p:cNvPr>
          <p:cNvSpPr txBox="1"/>
          <p:nvPr/>
        </p:nvSpPr>
        <p:spPr>
          <a:xfrm>
            <a:off x="112463" y="6488668"/>
            <a:ext cx="7493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 PyMol help, go to the WIKI:  </a:t>
            </a:r>
            <a:r>
              <a:rPr lang="en-US" dirty="0">
                <a:hlinkClick r:id="rId2"/>
              </a:rPr>
              <a:t>https://pymolwiki.org/index.php/Main_Page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539039-BD0B-4E0C-BCAD-57AB790D5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785" y="471219"/>
            <a:ext cx="4895239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73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5E31FC-E22C-411C-9409-A1AE368F4E62}"/>
              </a:ext>
            </a:extLst>
          </p:cNvPr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Follow up</a:t>
            </a:r>
          </a:p>
          <a:p>
            <a:pPr lvl="1"/>
            <a:r>
              <a:rPr lang="en-US" sz="3000" dirty="0"/>
              <a:t>Docking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FCEBD-3E66-4E86-A77B-20AB21674A1C}"/>
              </a:ext>
            </a:extLst>
          </p:cNvPr>
          <p:cNvSpPr txBox="1"/>
          <p:nvPr/>
        </p:nvSpPr>
        <p:spPr>
          <a:xfrm>
            <a:off x="197123" y="1438008"/>
            <a:ext cx="10949921" cy="14757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PyMol can open .mae and .maegz files output by Maestro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Examine your docking results in PyMol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Compare the site you targeted to the site(s) you found by visually examining the electrostatic surface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Analyze contacts and make figures for your Pitch!</a:t>
            </a:r>
          </a:p>
        </p:txBody>
      </p:sp>
    </p:spTree>
    <p:extLst>
      <p:ext uri="{BB962C8B-B14F-4D97-AF65-F5344CB8AC3E}">
        <p14:creationId xmlns:p14="http://schemas.microsoft.com/office/powerpoint/2010/main" val="2977382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2114</Words>
  <Application>Microsoft Office PowerPoint</Application>
  <PresentationFormat>Widescreen</PresentationFormat>
  <Paragraphs>376</Paragraphs>
  <Slides>28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SJPM</dc:creator>
  <cp:lastModifiedBy>SJPM</cp:lastModifiedBy>
  <cp:revision>432</cp:revision>
  <dcterms:created xsi:type="dcterms:W3CDTF">2020-01-30T17:38:41Z</dcterms:created>
  <dcterms:modified xsi:type="dcterms:W3CDTF">2020-02-06T00:27:46Z</dcterms:modified>
</cp:coreProperties>
</file>